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257" r:id="rId3"/>
    <p:sldId id="258" r:id="rId4"/>
    <p:sldId id="259" r:id="rId5"/>
    <p:sldId id="267" r:id="rId6"/>
    <p:sldId id="260" r:id="rId7"/>
    <p:sldId id="263" r:id="rId8"/>
    <p:sldId id="268" r:id="rId9"/>
    <p:sldId id="269" r:id="rId10"/>
    <p:sldId id="264" r:id="rId11"/>
    <p:sldId id="270" r:id="rId12"/>
    <p:sldId id="271" r:id="rId13"/>
    <p:sldId id="265" r:id="rId14"/>
    <p:sldId id="272" r:id="rId15"/>
    <p:sldId id="273" r:id="rId16"/>
    <p:sldId id="274" r:id="rId17"/>
    <p:sldId id="275" r:id="rId18"/>
    <p:sldId id="276" r:id="rId19"/>
    <p:sldId id="277" r:id="rId20"/>
    <p:sldId id="278" r:id="rId21"/>
    <p:sldId id="324" r:id="rId22"/>
    <p:sldId id="323" r:id="rId23"/>
    <p:sldId id="325" r:id="rId24"/>
    <p:sldId id="326" r:id="rId25"/>
    <p:sldId id="279" r:id="rId26"/>
    <p:sldId id="280" r:id="rId27"/>
    <p:sldId id="281" r:id="rId28"/>
    <p:sldId id="282" r:id="rId29"/>
    <p:sldId id="283" r:id="rId30"/>
    <p:sldId id="284" r:id="rId31"/>
    <p:sldId id="285" r:id="rId32"/>
    <p:sldId id="286" r:id="rId33"/>
    <p:sldId id="287" r:id="rId34"/>
    <p:sldId id="288" r:id="rId35"/>
    <p:sldId id="293" r:id="rId36"/>
    <p:sldId id="292" r:id="rId37"/>
    <p:sldId id="294" r:id="rId38"/>
    <p:sldId id="297" r:id="rId39"/>
    <p:sldId id="298" r:id="rId40"/>
    <p:sldId id="289" r:id="rId41"/>
    <p:sldId id="290" r:id="rId42"/>
    <p:sldId id="299" r:id="rId43"/>
    <p:sldId id="300" r:id="rId44"/>
    <p:sldId id="301" r:id="rId45"/>
    <p:sldId id="302" r:id="rId46"/>
    <p:sldId id="303" r:id="rId47"/>
    <p:sldId id="304" r:id="rId48"/>
    <p:sldId id="305" r:id="rId49"/>
    <p:sldId id="306" r:id="rId50"/>
    <p:sldId id="307" r:id="rId51"/>
    <p:sldId id="308" r:id="rId52"/>
    <p:sldId id="309" r:id="rId53"/>
    <p:sldId id="296" r:id="rId54"/>
    <p:sldId id="310" r:id="rId55"/>
    <p:sldId id="311" r:id="rId56"/>
    <p:sldId id="312" r:id="rId57"/>
    <p:sldId id="315" r:id="rId58"/>
    <p:sldId id="316" r:id="rId59"/>
    <p:sldId id="317" r:id="rId60"/>
    <p:sldId id="313" r:id="rId61"/>
    <p:sldId id="314" r:id="rId62"/>
    <p:sldId id="318" r:id="rId63"/>
    <p:sldId id="319" r:id="rId64"/>
    <p:sldId id="320" r:id="rId65"/>
    <p:sldId id="321" r:id="rId6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siu" initials="js" lastIdx="0" clrIdx="0">
    <p:extLst>
      <p:ext uri="{19B8F6BF-5375-455C-9EA6-DF929625EA0E}">
        <p15:presenceInfo xmlns:p15="http://schemas.microsoft.com/office/powerpoint/2012/main" userId="S-1-5-21-725345543-602162358-2146904981-4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4" d="100"/>
          <a:sy n="114" d="100"/>
        </p:scale>
        <p:origin x="414" y="114"/>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Market News</a:t>
          </a:r>
          <a:endParaRPr lang="en-US" dirty="0">
            <a:latin typeface="+mn-lt"/>
          </a:endParaRP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Assets Management</a:t>
          </a: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3F365547-0919-4C94-A54E-69A7DF73309A}">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Technical Analysis</a:t>
          </a:r>
        </a:p>
      </dgm:t>
      <dgm:extLst>
        <a:ext uri="{E40237B7-FDA0-4F09-8148-C483321AD2D9}">
          <dgm14:cNvPr xmlns:dgm14="http://schemas.microsoft.com/office/drawing/2010/diagram" id="0" name="" title="Task 4- market analysis, review and monitoring"/>
        </a:ext>
      </dgm:extLst>
    </dgm:pt>
    <dgm:pt modelId="{36F3B829-1134-43FE-9040-CCCFCF9016EB}" type="parTrans" cxnId="{0FBA7D36-4A19-459D-8DE1-94836224200A}">
      <dgm:prSet/>
      <dgm:spPr/>
      <dgm:t>
        <a:bodyPr/>
        <a:lstStyle/>
        <a:p>
          <a:endParaRPr lang="en-US">
            <a:latin typeface="+mn-lt"/>
          </a:endParaRPr>
        </a:p>
      </dgm:t>
    </dgm:pt>
    <dgm:pt modelId="{A8D71198-7393-4BB2-A6DF-A980A7496AE3}" type="sibTrans" cxnId="{0FBA7D36-4A19-459D-8DE1-94836224200A}">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30A8957B-0DEC-44FF-8942-E5A6D91CF2E5}" type="pres">
      <dgm:prSet presAssocID="{3F365547-0919-4C94-A54E-69A7DF73309A}" presName="circ3" presStyleLbl="vennNode1" presStyleIdx="2" presStyleCnt="3"/>
      <dgm:spPr/>
    </dgm:pt>
    <dgm:pt modelId="{D98CC289-E95A-492B-8A33-75E78E05AD7D}" type="pres">
      <dgm:prSet presAssocID="{3F365547-0919-4C94-A54E-69A7DF73309A}"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0644BB33-74FA-429A-9D7E-682D9BBA90A0}" type="presOf" srcId="{3F365547-0919-4C94-A54E-69A7DF73309A}" destId="{30A8957B-0DEC-44FF-8942-E5A6D91CF2E5}" srcOrd="0" destOrd="0" presId="urn:microsoft.com/office/officeart/2005/8/layout/venn1"/>
    <dgm:cxn modelId="{0FBA7D36-4A19-459D-8DE1-94836224200A}" srcId="{94425BE1-5216-4905-BFA8-3A50E745A0F1}" destId="{3F365547-0919-4C94-A54E-69A7DF73309A}" srcOrd="2" destOrd="0" parTransId="{36F3B829-1134-43FE-9040-CCCFCF9016EB}" sibTransId="{A8D71198-7393-4BB2-A6DF-A980A7496AE3}"/>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7A5F62FD-183F-4B9D-8858-8B90100A4D72}" type="presOf" srcId="{3F365547-0919-4C94-A54E-69A7DF73309A}" destId="{D98CC289-E95A-492B-8A33-75E78E05AD7D}"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B18302B4-BF48-47DE-950C-48CCF1296EA6}" type="presParOf" srcId="{2EC7B525-8CD9-45FA-8836-339D46FDD2A6}" destId="{30A8957B-0DEC-44FF-8942-E5A6D91CF2E5}" srcOrd="4" destOrd="0" presId="urn:microsoft.com/office/officeart/2005/8/layout/venn1"/>
    <dgm:cxn modelId="{12ABA5BC-AE51-4EE7-91FF-3373A6046C1E}" type="presParOf" srcId="{2EC7B525-8CD9-45FA-8836-339D46FDD2A6}" destId="{D98CC289-E95A-492B-8A33-75E78E05AD7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Portfolio</a:t>
          </a:r>
        </a:p>
        <a:p>
          <a:r>
            <a:rPr lang="en-US" dirty="0"/>
            <a:t>Opportunity</a:t>
          </a:r>
        </a:p>
        <a:p>
          <a:r>
            <a:rPr lang="en-US" dirty="0"/>
            <a:t>Set</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MPT</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Efficient Frontier</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Optimal Risky Portfolio</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Optimal Complete Portfolio</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Trend</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Volatility</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Momentum</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Volume</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Overlays</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HK" dirty="0"/>
            <a:t>Oscillators</a:t>
          </a:r>
          <a:endParaRPr lang="en-US" dirty="0"/>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4F208FBD-60FE-4384-9727-45010A37DD1D}" type="pres">
      <dgm:prSet presAssocID="{82641D75-9AAE-4A95-A785-B579F086A951}" presName="node" presStyleLbl="node1" presStyleIdx="0" presStyleCnt="2">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0" presStyleCnt="2"/>
      <dgm:spPr/>
    </dgm:pt>
    <dgm:pt modelId="{B7D94DD8-4746-4DB5-A9B7-87F44BD7DA33}" type="pres">
      <dgm:prSet presAssocID="{E527DF91-8269-47C0-8443-B92A933E55C7}" presName="node" presStyleLbl="node1" presStyleIdx="1" presStyleCnt="2">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1" presStyleCnt="2"/>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046EE6C8-6533-4DC3-AC55-CB490BF1FD4E}" srcId="{CD789EEF-4B5E-43DD-B856-0213893032FF}" destId="{E527DF91-8269-47C0-8443-B92A933E55C7}" srcOrd="1" destOrd="0" parTransId="{F9853749-1C9C-42A6-BCB2-7AB574DF6415}" sibTransId="{163C7DFC-4527-47BF-B087-0E294A8FBDC1}"/>
    <dgm:cxn modelId="{260696CA-DCBA-4021-8AB9-D203FEA3C305}" srcId="{CD789EEF-4B5E-43DD-B856-0213893032FF}" destId="{82641D75-9AAE-4A95-A785-B579F086A951}" srcOrd="0"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A8EE7C8C-AED8-4913-9AC3-B9D3F66C1D2C}" type="presParOf" srcId="{027325E2-23C6-4C06-858B-81D8D052A85E}" destId="{4F208FBD-60FE-4384-9727-45010A37DD1D}" srcOrd="1" destOrd="0" presId="urn:microsoft.com/office/officeart/2005/8/layout/radial6"/>
    <dgm:cxn modelId="{CDAF6FE2-FB5A-4A2F-8F54-CC977F15E242}" type="presParOf" srcId="{027325E2-23C6-4C06-858B-81D8D052A85E}" destId="{BBC2EDEE-32E3-4BDB-B215-605DDF0C74F0}" srcOrd="2" destOrd="0" presId="urn:microsoft.com/office/officeart/2005/8/layout/radial6"/>
    <dgm:cxn modelId="{1048E33C-3F1F-417D-B47F-46D7D865FAA2}" type="presParOf" srcId="{027325E2-23C6-4C06-858B-81D8D052A85E}" destId="{C093E4FB-CA0B-4CA5-854F-D3A5B8D8DFC5}" srcOrd="3" destOrd="0" presId="urn:microsoft.com/office/officeart/2005/8/layout/radial6"/>
    <dgm:cxn modelId="{C1A6F952-D88A-4670-8055-7B5C6A439228}" type="presParOf" srcId="{027325E2-23C6-4C06-858B-81D8D052A85E}" destId="{B7D94DD8-4746-4DB5-A9B7-87F44BD7DA33}" srcOrd="4" destOrd="0" presId="urn:microsoft.com/office/officeart/2005/8/layout/radial6"/>
    <dgm:cxn modelId="{4DADB740-59AF-47B8-9D87-1CC8890D7471}" type="presParOf" srcId="{027325E2-23C6-4C06-858B-81D8D052A85E}" destId="{56C84233-446D-4539-836F-DEBC1E093A99}" srcOrd="5" destOrd="0" presId="urn:microsoft.com/office/officeart/2005/8/layout/radial6"/>
    <dgm:cxn modelId="{EB89EDF9-DCF5-460B-B027-BA936580B8ED}" type="presParOf" srcId="{027325E2-23C6-4C06-858B-81D8D052A85E}" destId="{31F06B5A-2195-4E59-80BD-B28AD7D69EF8}" srcOrd="6"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Market News</a:t>
          </a:r>
          <a:endParaRPr lang="en-US" sz="2100" kern="1200" dirty="0">
            <a:latin typeface="+mn-lt"/>
          </a:endParaRP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Assets Management</a:t>
          </a:r>
        </a:p>
      </dsp:txBody>
      <dsp:txXfrm>
        <a:off x="2933700" y="2273617"/>
        <a:ext cx="1508760" cy="1383030"/>
      </dsp:txXfrm>
    </dsp:sp>
    <dsp:sp modelId="{30A8957B-0DEC-44FF-8942-E5A6D91CF2E5}">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Technical Analysis</a:t>
          </a:r>
        </a:p>
      </dsp:txBody>
      <dsp:txXfrm>
        <a:off x="586739" y="2273617"/>
        <a:ext cx="1508760" cy="1383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dirty="0"/>
            <a:t>MPT</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Portfolio</a:t>
          </a:r>
        </a:p>
        <a:p>
          <a:pPr marL="0" lvl="0" indent="0" algn="ctr" defTabSz="622300">
            <a:lnSpc>
              <a:spcPct val="90000"/>
            </a:lnSpc>
            <a:spcBef>
              <a:spcPct val="0"/>
            </a:spcBef>
            <a:spcAft>
              <a:spcPct val="35000"/>
            </a:spcAft>
            <a:buNone/>
          </a:pPr>
          <a:r>
            <a:rPr lang="en-US" sz="1400" kern="1200" dirty="0"/>
            <a:t>Opportunity</a:t>
          </a:r>
        </a:p>
        <a:p>
          <a:pPr marL="0" lvl="0" indent="0" algn="ctr" defTabSz="622300">
            <a:lnSpc>
              <a:spcPct val="90000"/>
            </a:lnSpc>
            <a:spcBef>
              <a:spcPct val="0"/>
            </a:spcBef>
            <a:spcAft>
              <a:spcPct val="35000"/>
            </a:spcAft>
            <a:buNone/>
          </a:pPr>
          <a:r>
            <a:rPr lang="en-US" sz="1400" kern="1200" dirty="0"/>
            <a:t>Set</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Efficient Frontier</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Risky Portfolio</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Complete Portfolio</a:t>
          </a:r>
        </a:p>
      </dsp:txBody>
      <dsp:txXfrm>
        <a:off x="198895" y="2440653"/>
        <a:ext cx="947992" cy="947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Technical Indicators</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Trend</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Volatility</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Momentum</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Volume</a:t>
          </a:r>
        </a:p>
      </dsp:txBody>
      <dsp:txXfrm>
        <a:off x="198895" y="2440653"/>
        <a:ext cx="947992" cy="947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463432" y="672982"/>
          <a:ext cx="4483334" cy="4483334"/>
        </a:xfrm>
        <a:prstGeom prst="blockArc">
          <a:avLst>
            <a:gd name="adj1" fmla="val 5400000"/>
            <a:gd name="adj2" fmla="val 162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463432" y="672982"/>
          <a:ext cx="4483334" cy="4483334"/>
        </a:xfrm>
        <a:prstGeom prst="blockArc">
          <a:avLst>
            <a:gd name="adj1" fmla="val 16200000"/>
            <a:gd name="adj2" fmla="val 54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673516" y="1883065"/>
          <a:ext cx="2063167" cy="2063167"/>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Technical Indicators</a:t>
          </a:r>
        </a:p>
      </dsp:txBody>
      <dsp:txXfrm>
        <a:off x="1975660" y="2185209"/>
        <a:ext cx="1458879" cy="1458879"/>
      </dsp:txXfrm>
    </dsp:sp>
    <dsp:sp modelId="{4F208FBD-60FE-4384-9727-45010A37DD1D}">
      <dsp:nvSpPr>
        <dsp:cNvPr id="0" name=""/>
        <dsp:cNvSpPr/>
      </dsp:nvSpPr>
      <dsp:spPr>
        <a:xfrm>
          <a:off x="1982991" y="2865"/>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Overlays</a:t>
          </a:r>
        </a:p>
      </dsp:txBody>
      <dsp:txXfrm>
        <a:off x="2194492" y="214366"/>
        <a:ext cx="1021214" cy="1021214"/>
      </dsp:txXfrm>
    </dsp:sp>
    <dsp:sp modelId="{B7D94DD8-4746-4DB5-A9B7-87F44BD7DA33}">
      <dsp:nvSpPr>
        <dsp:cNvPr id="0" name=""/>
        <dsp:cNvSpPr/>
      </dsp:nvSpPr>
      <dsp:spPr>
        <a:xfrm>
          <a:off x="1982991" y="4382216"/>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HK" sz="1800" kern="1200" dirty="0"/>
            <a:t>Oscillators</a:t>
          </a:r>
          <a:endParaRPr lang="en-US" sz="1800" kern="1200" dirty="0"/>
        </a:p>
      </dsp:txBody>
      <dsp:txXfrm>
        <a:off x="2194492" y="4593717"/>
        <a:ext cx="1021214" cy="10212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9/4/2018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9/4/2018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9/4/2018</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9/4/2018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9/4/2018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9/4/2018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9/4/2018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9/4/2018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9/4/2018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9/4/2018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9/4/2018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9/4/2018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9/4/2018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9/4/2018</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Excel_Worksheet1.xlsx"/><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Excel_Worksheet3.xlsx"/><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package" Target="../embeddings/Microsoft_Excel_Worksheet4.xlsx"/><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6.emf"/><Relationship Id="rId5" Type="http://schemas.openxmlformats.org/officeDocument/2006/relationships/package" Target="../embeddings/Microsoft_Excel_Worksheet5.xlsx"/><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67.emf"/><Relationship Id="rId4" Type="http://schemas.openxmlformats.org/officeDocument/2006/relationships/package" Target="../embeddings/Microsoft_Excel_Worksheet7.xlsx"/></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71.emf"/><Relationship Id="rId4" Type="http://schemas.openxmlformats.org/officeDocument/2006/relationships/package" Target="../embeddings/Microsoft_Excel_Worksheet8.xlsx"/></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0.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0.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0.PNG"/><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3" y="2819400"/>
            <a:ext cx="3962400" cy="2514599"/>
          </a:xfrm>
        </p:spPr>
        <p:txBody>
          <a:bodyPr/>
          <a:lstStyle/>
          <a:p>
            <a:r>
              <a:rPr lang="en-US" b="1" dirty="0">
                <a:solidFill>
                  <a:schemeClr val="tx1"/>
                </a:solidFill>
              </a:rPr>
              <a:t>I</a:t>
            </a:r>
            <a:r>
              <a:rPr lang="en-US" dirty="0">
                <a:solidFill>
                  <a:schemeClr val="tx1"/>
                </a:solidFill>
              </a:rPr>
              <a:t>nvestment</a:t>
            </a:r>
            <a:br>
              <a:rPr lang="en-US" dirty="0">
                <a:solidFill>
                  <a:schemeClr val="tx1"/>
                </a:solidFill>
              </a:rPr>
            </a:br>
            <a:r>
              <a:rPr lang="en-US" b="1" dirty="0">
                <a:solidFill>
                  <a:schemeClr val="tx1"/>
                </a:solidFill>
              </a:rPr>
              <a:t>I</a:t>
            </a:r>
            <a:r>
              <a:rPr lang="en-US" dirty="0">
                <a:solidFill>
                  <a:schemeClr val="tx1"/>
                </a:solidFill>
              </a:rPr>
              <a:t>nformation</a:t>
            </a:r>
            <a:br>
              <a:rPr lang="en-US" dirty="0">
                <a:solidFill>
                  <a:schemeClr val="tx1"/>
                </a:solidFill>
              </a:rPr>
            </a:br>
            <a:r>
              <a:rPr lang="en-US" b="1" dirty="0">
                <a:solidFill>
                  <a:schemeClr val="tx1"/>
                </a:solidFill>
              </a:rPr>
              <a:t>F</a:t>
            </a:r>
            <a:r>
              <a:rPr lang="en-US" dirty="0">
                <a:solidFill>
                  <a:schemeClr val="tx1"/>
                </a:solidFill>
              </a:rPr>
              <a:t>eed</a:t>
            </a:r>
            <a:br>
              <a:rPr lang="en-US" dirty="0">
                <a:solidFill>
                  <a:schemeClr val="tx1"/>
                </a:solidFill>
              </a:rPr>
            </a:br>
            <a:r>
              <a:rPr lang="en-US" dirty="0">
                <a:solidFill>
                  <a:schemeClr val="tx1"/>
                </a:solidFill>
              </a:rPr>
              <a:t>System</a:t>
            </a:r>
          </a:p>
        </p:txBody>
      </p:sp>
      <p:sp>
        <p:nvSpPr>
          <p:cNvPr id="3" name="Subtitle 2"/>
          <p:cNvSpPr>
            <a:spLocks noGrp="1"/>
          </p:cNvSpPr>
          <p:nvPr>
            <p:ph type="subTitle" idx="1"/>
          </p:nvPr>
        </p:nvSpPr>
        <p:spPr/>
        <p:txBody>
          <a:bodyPr/>
          <a:lstStyle/>
          <a:p>
            <a:r>
              <a:rPr lang="en-US" dirty="0" err="1"/>
              <a:t>iif</a:t>
            </a:r>
            <a:r>
              <a:rPr lang="en-US" dirty="0"/>
              <a:t> system</a:t>
            </a:r>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122AD5-290E-412C-B57A-7CBDC3A2BF66}"/>
              </a:ext>
            </a:extLst>
          </p:cNvPr>
          <p:cNvSpPr>
            <a:spLocks noGrp="1"/>
          </p:cNvSpPr>
          <p:nvPr>
            <p:ph type="title"/>
          </p:nvPr>
        </p:nvSpPr>
        <p:spPr>
          <a:xfrm>
            <a:off x="836612" y="533400"/>
            <a:ext cx="4953000" cy="1295400"/>
          </a:xfrm>
        </p:spPr>
        <p:txBody>
          <a:bodyPr>
            <a:normAutofit fontScale="90000"/>
          </a:bodyPr>
          <a:lstStyle/>
          <a:p>
            <a:r>
              <a:rPr lang="en-US" b="1" dirty="0">
                <a:solidFill>
                  <a:schemeClr val="tx1"/>
                </a:solidFill>
              </a:rPr>
              <a:t>Moving Average Convergence/Divergence</a:t>
            </a:r>
            <a:br>
              <a:rPr lang="en-US" b="1" dirty="0">
                <a:solidFill>
                  <a:schemeClr val="tx1"/>
                </a:solidFill>
              </a:rPr>
            </a:br>
            <a:r>
              <a:rPr lang="en-US" b="1" dirty="0">
                <a:solidFill>
                  <a:schemeClr val="tx1"/>
                </a:solidFill>
              </a:rPr>
              <a:t>MACD</a:t>
            </a:r>
          </a:p>
        </p:txBody>
      </p:sp>
      <p:pic>
        <p:nvPicPr>
          <p:cNvPr id="4" name="Picture 3">
            <a:extLst>
              <a:ext uri="{FF2B5EF4-FFF2-40B4-BE49-F238E27FC236}">
                <a16:creationId xmlns:a16="http://schemas.microsoft.com/office/drawing/2014/main" id="{1FA5CEDA-555B-443E-87D0-0E4534F88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8" y="2412513"/>
            <a:ext cx="8858534" cy="4369287"/>
          </a:xfrm>
          <a:prstGeom prst="rect">
            <a:avLst/>
          </a:prstGeom>
        </p:spPr>
      </p:pic>
      <p:pic>
        <p:nvPicPr>
          <p:cNvPr id="5" name="Picture 4">
            <a:extLst>
              <a:ext uri="{FF2B5EF4-FFF2-40B4-BE49-F238E27FC236}">
                <a16:creationId xmlns:a16="http://schemas.microsoft.com/office/drawing/2014/main" id="{9B4F7368-F564-4D27-B119-C4BBFEAE1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618" y="76200"/>
            <a:ext cx="4346929" cy="2743200"/>
          </a:xfrm>
          <a:prstGeom prst="rect">
            <a:avLst/>
          </a:prstGeom>
        </p:spPr>
      </p:pic>
    </p:spTree>
    <p:extLst>
      <p:ext uri="{BB962C8B-B14F-4D97-AF65-F5344CB8AC3E}">
        <p14:creationId xmlns:p14="http://schemas.microsoft.com/office/powerpoint/2010/main" val="1369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617327" y="148206"/>
            <a:ext cx="4954169" cy="609600"/>
          </a:xfrm>
        </p:spPr>
        <p:txBody>
          <a:bodyPr>
            <a:normAutofit/>
          </a:bodyPr>
          <a:lstStyle/>
          <a:p>
            <a:r>
              <a:rPr lang="en-US" sz="3200" b="1" dirty="0">
                <a:solidFill>
                  <a:schemeClr val="tx1"/>
                </a:solidFill>
              </a:rPr>
              <a:t>On </a:t>
            </a:r>
            <a:r>
              <a:rPr lang="en-US" altLang="zh-TW" sz="3200" b="1" dirty="0">
                <a:solidFill>
                  <a:schemeClr val="tx1"/>
                </a:solidFill>
              </a:rPr>
              <a:t>B</a:t>
            </a:r>
            <a:r>
              <a:rPr lang="en-HK" altLang="zh-TW" sz="3200" b="1" dirty="0" err="1">
                <a:solidFill>
                  <a:schemeClr val="tx1"/>
                </a:solidFill>
              </a:rPr>
              <a:t>alance</a:t>
            </a:r>
            <a:r>
              <a:rPr lang="zh-TW" altLang="en-US" sz="3200" b="1" dirty="0">
                <a:solidFill>
                  <a:schemeClr val="tx1"/>
                </a:solidFill>
              </a:rPr>
              <a:t> </a:t>
            </a:r>
            <a:r>
              <a:rPr lang="en-HK" altLang="zh-TW" sz="3200" b="1" dirty="0">
                <a:solidFill>
                  <a:schemeClr val="tx1"/>
                </a:solidFill>
              </a:rPr>
              <a:t>Volume</a:t>
            </a:r>
            <a:r>
              <a:rPr lang="zh-TW" altLang="en-US" sz="3200" b="1" dirty="0">
                <a:solidFill>
                  <a:schemeClr val="tx1"/>
                </a:solidFill>
              </a:rPr>
              <a:t> </a:t>
            </a:r>
            <a:r>
              <a:rPr lang="en-US" sz="3200" b="1" dirty="0">
                <a:solidFill>
                  <a:schemeClr val="tx1"/>
                </a:solidFill>
              </a:rPr>
              <a:t>- OBV</a:t>
            </a:r>
          </a:p>
        </p:txBody>
      </p:sp>
      <p:pic>
        <p:nvPicPr>
          <p:cNvPr id="4" name="Picture 3">
            <a:extLst>
              <a:ext uri="{FF2B5EF4-FFF2-40B4-BE49-F238E27FC236}">
                <a16:creationId xmlns:a16="http://schemas.microsoft.com/office/drawing/2014/main" id="{9BA0ADD8-DB82-4AF7-A4BF-48026BC8D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83650"/>
            <a:ext cx="11809412" cy="5824746"/>
          </a:xfrm>
          <a:prstGeom prst="rect">
            <a:avLst/>
          </a:prstGeom>
        </p:spPr>
      </p:pic>
    </p:spTree>
    <p:extLst>
      <p:ext uri="{BB962C8B-B14F-4D97-AF65-F5344CB8AC3E}">
        <p14:creationId xmlns:p14="http://schemas.microsoft.com/office/powerpoint/2010/main" val="190723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2779127" y="163586"/>
            <a:ext cx="6630569" cy="609600"/>
          </a:xfrm>
        </p:spPr>
        <p:txBody>
          <a:bodyPr>
            <a:normAutofit fontScale="90000"/>
          </a:bodyPr>
          <a:lstStyle/>
          <a:p>
            <a:r>
              <a:rPr lang="en-HK" b="1" dirty="0">
                <a:solidFill>
                  <a:schemeClr val="tx1"/>
                </a:solidFill>
              </a:rPr>
              <a:t>Parabolic Stop And Reverse</a:t>
            </a:r>
            <a:r>
              <a:rPr lang="zh-TW" altLang="en-US" b="1" dirty="0">
                <a:solidFill>
                  <a:schemeClr val="tx1"/>
                </a:solidFill>
              </a:rPr>
              <a:t> </a:t>
            </a:r>
            <a:r>
              <a:rPr lang="en-US" b="1" dirty="0">
                <a:solidFill>
                  <a:schemeClr val="tx1"/>
                </a:solidFill>
              </a:rPr>
              <a:t>- PSAR</a:t>
            </a:r>
          </a:p>
        </p:txBody>
      </p:sp>
      <p:pic>
        <p:nvPicPr>
          <p:cNvPr id="3" name="Picture 2">
            <a:extLst>
              <a:ext uri="{FF2B5EF4-FFF2-40B4-BE49-F238E27FC236}">
                <a16:creationId xmlns:a16="http://schemas.microsoft.com/office/drawing/2014/main" id="{072558A1-D7CA-4E43-AC10-1357EA49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10" y="844492"/>
            <a:ext cx="11921402" cy="5879983"/>
          </a:xfrm>
          <a:prstGeom prst="rect">
            <a:avLst/>
          </a:prstGeom>
        </p:spPr>
      </p:pic>
    </p:spTree>
    <p:extLst>
      <p:ext uri="{BB962C8B-B14F-4D97-AF65-F5344CB8AC3E}">
        <p14:creationId xmlns:p14="http://schemas.microsoft.com/office/powerpoint/2010/main" val="39448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700B750C-252C-490B-8400-63790969BAC4}"/>
              </a:ext>
            </a:extLst>
          </p:cNvPr>
          <p:cNvSpPr>
            <a:spLocks noGrp="1"/>
          </p:cNvSpPr>
          <p:nvPr>
            <p:ph type="title"/>
          </p:nvPr>
        </p:nvSpPr>
        <p:spPr>
          <a:xfrm>
            <a:off x="3256318" y="76200"/>
            <a:ext cx="5676186" cy="609600"/>
          </a:xfrm>
        </p:spPr>
        <p:txBody>
          <a:bodyPr>
            <a:normAutofit fontScale="90000"/>
          </a:bodyPr>
          <a:lstStyle/>
          <a:p>
            <a:r>
              <a:rPr lang="en-US" b="1" dirty="0">
                <a:solidFill>
                  <a:schemeClr val="tx1"/>
                </a:solidFill>
              </a:rPr>
              <a:t>Relative Strength Index - RSI</a:t>
            </a:r>
          </a:p>
        </p:txBody>
      </p:sp>
      <p:pic>
        <p:nvPicPr>
          <p:cNvPr id="3" name="Picture 2">
            <a:extLst>
              <a:ext uri="{FF2B5EF4-FFF2-40B4-BE49-F238E27FC236}">
                <a16:creationId xmlns:a16="http://schemas.microsoft.com/office/drawing/2014/main" id="{BB513024-42AF-479E-871A-14262D9D4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762000"/>
            <a:ext cx="11586906" cy="5943600"/>
          </a:xfrm>
          <a:prstGeom prst="rect">
            <a:avLst/>
          </a:prstGeom>
        </p:spPr>
      </p:pic>
    </p:spTree>
    <p:extLst>
      <p:ext uri="{BB962C8B-B14F-4D97-AF65-F5344CB8AC3E}">
        <p14:creationId xmlns:p14="http://schemas.microsoft.com/office/powerpoint/2010/main" val="23501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90600"/>
            <a:ext cx="4038600" cy="457200"/>
          </a:xfrm>
        </p:spPr>
        <p:txBody>
          <a:bodyPr>
            <a:normAutofit fontScale="92500" lnSpcReduction="20000"/>
          </a:bodyPr>
          <a:lstStyle/>
          <a:p>
            <a:pPr marL="0" indent="0">
              <a:lnSpc>
                <a:spcPct val="110000"/>
              </a:lnSpc>
              <a:buNone/>
            </a:pPr>
            <a:r>
              <a:rPr lang="en-US" dirty="0"/>
              <a:t>customer_trade_book.csv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4151311" y="152400"/>
            <a:ext cx="388620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TA on User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extLst>
              <p:ext uri="{D42A27DB-BD31-4B8C-83A1-F6EECF244321}">
                <p14:modId xmlns:p14="http://schemas.microsoft.com/office/powerpoint/2010/main" val="4125038295"/>
              </p:ext>
            </p:extLst>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232" name="Worksheet" r:id="rId3" imgW="1228781" imgH="390618" progId="Excel.Sheet.12">
                  <p:embed/>
                </p:oleObj>
              </mc:Choice>
              <mc:Fallback>
                <p:oleObj name="Worksheet" r:id="rId3" imgW="1228781" imgH="390618" progId="Excel.Sheet.12">
                  <p:embed/>
                  <p:pic>
                    <p:nvPicPr>
                      <p:cNvPr id="0" name=""/>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72E3489-13FF-43DB-BA18-BB6F8F99B069}"/>
              </a:ext>
            </a:extLst>
          </p:cNvPr>
          <p:cNvGraphicFramePr>
            <a:graphicFrameLocks noChangeAspect="1"/>
          </p:cNvGraphicFramePr>
          <p:nvPr>
            <p:extLst>
              <p:ext uri="{D42A27DB-BD31-4B8C-83A1-F6EECF244321}">
                <p14:modId xmlns:p14="http://schemas.microsoft.com/office/powerpoint/2010/main" val="3046700019"/>
              </p:ext>
            </p:extLst>
          </p:nvPr>
        </p:nvGraphicFramePr>
        <p:xfrm>
          <a:off x="231685" y="1552575"/>
          <a:ext cx="11725453" cy="5153025"/>
        </p:xfrm>
        <a:graphic>
          <a:graphicData uri="http://schemas.openxmlformats.org/presentationml/2006/ole">
            <mc:AlternateContent xmlns:mc="http://schemas.openxmlformats.org/markup-compatibility/2006">
              <mc:Choice xmlns:v="urn:schemas-microsoft-com:vml" Requires="v">
                <p:oleObj spid="_x0000_s1233" name="Worksheet" r:id="rId5" imgW="11277480" imgH="5152852" progId="Excel.Sheet.12">
                  <p:embed/>
                </p:oleObj>
              </mc:Choice>
              <mc:Fallback>
                <p:oleObj name="Worksheet" r:id="rId5" imgW="11277480" imgH="5152852" progId="Excel.Sheet.12">
                  <p:embed/>
                  <p:pic>
                    <p:nvPicPr>
                      <p:cNvPr id="0" name=""/>
                      <p:cNvPicPr/>
                      <p:nvPr/>
                    </p:nvPicPr>
                    <p:blipFill>
                      <a:blip r:embed="rId6"/>
                      <a:stretch>
                        <a:fillRect/>
                      </a:stretch>
                    </p:blipFill>
                    <p:spPr>
                      <a:xfrm>
                        <a:off x="231685" y="1552575"/>
                        <a:ext cx="11725453" cy="5153025"/>
                      </a:xfrm>
                      <a:prstGeom prst="rect">
                        <a:avLst/>
                      </a:prstGeom>
                      <a:solidFill>
                        <a:schemeClr val="bg1"/>
                      </a:solidFill>
                    </p:spPr>
                  </p:pic>
                </p:oleObj>
              </mc:Fallback>
            </mc:AlternateContent>
          </a:graphicData>
        </a:graphic>
      </p:graphicFrame>
      <p:sp>
        <p:nvSpPr>
          <p:cNvPr id="10" name="Rectangle 9">
            <a:extLst>
              <a:ext uri="{FF2B5EF4-FFF2-40B4-BE49-F238E27FC236}">
                <a16:creationId xmlns:a16="http://schemas.microsoft.com/office/drawing/2014/main" id="{E51EB2DB-FD89-4306-AB39-8F9831B42A05}"/>
              </a:ext>
            </a:extLst>
          </p:cNvPr>
          <p:cNvSpPr/>
          <p:nvPr/>
        </p:nvSpPr>
        <p:spPr>
          <a:xfrm>
            <a:off x="2170068" y="1500187"/>
            <a:ext cx="876344" cy="525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240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A75DCF-9485-4B26-A7E7-8194F6D0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1" y="381000"/>
            <a:ext cx="7529241" cy="2286000"/>
          </a:xfrm>
          <a:prstGeom prst="rect">
            <a:avLst/>
          </a:prstGeom>
        </p:spPr>
      </p:pic>
      <p:sp>
        <p:nvSpPr>
          <p:cNvPr id="7" name="Arrow: Down 6">
            <a:extLst>
              <a:ext uri="{FF2B5EF4-FFF2-40B4-BE49-F238E27FC236}">
                <a16:creationId xmlns:a16="http://schemas.microsoft.com/office/drawing/2014/main" id="{519E5DDE-2C6B-4266-9179-68AB27DD9915}"/>
              </a:ext>
            </a:extLst>
          </p:cNvPr>
          <p:cNvSpPr/>
          <p:nvPr/>
        </p:nvSpPr>
        <p:spPr>
          <a:xfrm>
            <a:off x="5751511" y="2863487"/>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pic>
        <p:nvPicPr>
          <p:cNvPr id="9" name="Picture 8">
            <a:extLst>
              <a:ext uri="{FF2B5EF4-FFF2-40B4-BE49-F238E27FC236}">
                <a16:creationId xmlns:a16="http://schemas.microsoft.com/office/drawing/2014/main" id="{5FDEBA44-23B6-4780-A4C6-03A81A6C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595" y="3898174"/>
            <a:ext cx="6199632" cy="2743200"/>
          </a:xfrm>
          <a:prstGeom prst="rect">
            <a:avLst/>
          </a:prstGeom>
        </p:spPr>
      </p:pic>
      <p:sp>
        <p:nvSpPr>
          <p:cNvPr id="10" name="Rectangle 9">
            <a:extLst>
              <a:ext uri="{FF2B5EF4-FFF2-40B4-BE49-F238E27FC236}">
                <a16:creationId xmlns:a16="http://schemas.microsoft.com/office/drawing/2014/main" id="{0E4A1907-FC5B-4577-B34D-FC90BC6A9BDE}"/>
              </a:ext>
            </a:extLst>
          </p:cNvPr>
          <p:cNvSpPr/>
          <p:nvPr/>
        </p:nvSpPr>
        <p:spPr>
          <a:xfrm rot="5400000">
            <a:off x="3770312" y="-342899"/>
            <a:ext cx="838201" cy="3962401"/>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1" name="Rectangle 10">
            <a:extLst>
              <a:ext uri="{FF2B5EF4-FFF2-40B4-BE49-F238E27FC236}">
                <a16:creationId xmlns:a16="http://schemas.microsoft.com/office/drawing/2014/main" id="{22307FCF-E33D-4D9C-8503-FBDF2F5CE442}"/>
              </a:ext>
            </a:extLst>
          </p:cNvPr>
          <p:cNvSpPr/>
          <p:nvPr/>
        </p:nvSpPr>
        <p:spPr>
          <a:xfrm rot="5400000">
            <a:off x="3015433" y="4805409"/>
            <a:ext cx="266744" cy="66198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9708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BD167-35B4-4ED2-922F-5B94660E5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228600"/>
            <a:ext cx="6180812" cy="4083456"/>
          </a:xfrm>
          <a:prstGeom prst="rect">
            <a:avLst/>
          </a:prstGeom>
        </p:spPr>
      </p:pic>
      <p:pic>
        <p:nvPicPr>
          <p:cNvPr id="8" name="Picture 7">
            <a:extLst>
              <a:ext uri="{FF2B5EF4-FFF2-40B4-BE49-F238E27FC236}">
                <a16:creationId xmlns:a16="http://schemas.microsoft.com/office/drawing/2014/main" id="{12D55AAF-9071-4C9C-A5EC-6EF4602FD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812" y="2667000"/>
            <a:ext cx="6180811" cy="4083456"/>
          </a:xfrm>
          <a:prstGeom prst="rect">
            <a:avLst/>
          </a:prstGeom>
          <a:blipFill dpi="0" rotWithShape="1">
            <a:blip r:embed="rId3">
              <a:alphaModFix amt="61000"/>
            </a:blip>
            <a:srcRect/>
            <a:stretch>
              <a:fillRect/>
            </a:stretch>
          </a:blipFill>
        </p:spPr>
      </p:pic>
    </p:spTree>
    <p:extLst>
      <p:ext uri="{BB962C8B-B14F-4D97-AF65-F5344CB8AC3E}">
        <p14:creationId xmlns:p14="http://schemas.microsoft.com/office/powerpoint/2010/main" val="201437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Market News</a:t>
            </a:r>
          </a:p>
        </p:txBody>
      </p:sp>
    </p:spTree>
    <p:extLst>
      <p:ext uri="{BB962C8B-B14F-4D97-AF65-F5344CB8AC3E}">
        <p14:creationId xmlns:p14="http://schemas.microsoft.com/office/powerpoint/2010/main" val="24965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F73D81-F9D9-4669-BB27-34A5A811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228600"/>
            <a:ext cx="7430537" cy="6553200"/>
          </a:xfrm>
          <a:prstGeom prst="rect">
            <a:avLst/>
          </a:prstGeom>
        </p:spPr>
      </p:pic>
      <p:sp>
        <p:nvSpPr>
          <p:cNvPr id="7" name="Rectangle 6">
            <a:extLst>
              <a:ext uri="{FF2B5EF4-FFF2-40B4-BE49-F238E27FC236}">
                <a16:creationId xmlns:a16="http://schemas.microsoft.com/office/drawing/2014/main" id="{B01DA771-F36E-4CD8-ACBF-2AB0C4ECD967}"/>
              </a:ext>
            </a:extLst>
          </p:cNvPr>
          <p:cNvSpPr/>
          <p:nvPr/>
        </p:nvSpPr>
        <p:spPr>
          <a:xfrm rot="5400000">
            <a:off x="3579811" y="990601"/>
            <a:ext cx="304802"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Rectangle 7">
            <a:extLst>
              <a:ext uri="{FF2B5EF4-FFF2-40B4-BE49-F238E27FC236}">
                <a16:creationId xmlns:a16="http://schemas.microsoft.com/office/drawing/2014/main" id="{330FECC5-FBEB-4EAB-8F4F-202CBBF4EC6B}"/>
              </a:ext>
            </a:extLst>
          </p:cNvPr>
          <p:cNvSpPr/>
          <p:nvPr/>
        </p:nvSpPr>
        <p:spPr>
          <a:xfrm rot="5400000">
            <a:off x="5162301" y="825433"/>
            <a:ext cx="304800" cy="362217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9" name="Rectangle 8">
            <a:extLst>
              <a:ext uri="{FF2B5EF4-FFF2-40B4-BE49-F238E27FC236}">
                <a16:creationId xmlns:a16="http://schemas.microsoft.com/office/drawing/2014/main" id="{D382BE6E-6EEC-4232-9162-8138AB695DAD}"/>
              </a:ext>
            </a:extLst>
          </p:cNvPr>
          <p:cNvSpPr/>
          <p:nvPr/>
        </p:nvSpPr>
        <p:spPr>
          <a:xfrm rot="5400000">
            <a:off x="5408612" y="3886201"/>
            <a:ext cx="304800" cy="4114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0" name="Content Placeholder 2">
            <a:extLst>
              <a:ext uri="{FF2B5EF4-FFF2-40B4-BE49-F238E27FC236}">
                <a16:creationId xmlns:a16="http://schemas.microsoft.com/office/drawing/2014/main" id="{81D85707-9EF0-4EFB-9555-7FF8001A01DC}"/>
              </a:ext>
            </a:extLst>
          </p:cNvPr>
          <p:cNvSpPr>
            <a:spLocks noGrp="1"/>
          </p:cNvSpPr>
          <p:nvPr>
            <p:ph sz="half" idx="1"/>
          </p:nvPr>
        </p:nvSpPr>
        <p:spPr>
          <a:xfrm>
            <a:off x="873676" y="2466704"/>
            <a:ext cx="2420689" cy="457199"/>
          </a:xfrm>
        </p:spPr>
        <p:txBody>
          <a:bodyPr>
            <a:normAutofit lnSpcReduction="10000"/>
          </a:bodyPr>
          <a:lstStyle/>
          <a:p>
            <a:pPr marL="0" indent="0">
              <a:buNone/>
            </a:pPr>
            <a:r>
              <a:rPr lang="en-US" dirty="0"/>
              <a:t>Crawl </a:t>
            </a:r>
            <a:r>
              <a:rPr lang="en-US" dirty="0" err="1"/>
              <a:t>Aastocks</a:t>
            </a:r>
            <a:endParaRPr lang="en-US" dirty="0"/>
          </a:p>
        </p:txBody>
      </p:sp>
      <p:sp>
        <p:nvSpPr>
          <p:cNvPr id="11" name="Content Placeholder 2">
            <a:extLst>
              <a:ext uri="{FF2B5EF4-FFF2-40B4-BE49-F238E27FC236}">
                <a16:creationId xmlns:a16="http://schemas.microsoft.com/office/drawing/2014/main" id="{96F264A3-9E79-4571-962F-6185B87C8C8F}"/>
              </a:ext>
            </a:extLst>
          </p:cNvPr>
          <p:cNvSpPr txBox="1">
            <a:spLocks/>
          </p:cNvSpPr>
          <p:nvPr/>
        </p:nvSpPr>
        <p:spPr>
          <a:xfrm>
            <a:off x="551165" y="5372101"/>
            <a:ext cx="2743200" cy="1143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t>Find all relevant news to the customer’s portfolio assets</a:t>
            </a:r>
          </a:p>
        </p:txBody>
      </p:sp>
    </p:spTree>
    <p:extLst>
      <p:ext uri="{BB962C8B-B14F-4D97-AF65-F5344CB8AC3E}">
        <p14:creationId xmlns:p14="http://schemas.microsoft.com/office/powerpoint/2010/main" val="9521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2248"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2738432772"/>
              </p:ext>
            </p:extLst>
          </p:nvPr>
        </p:nvGraphicFramePr>
        <p:xfrm>
          <a:off x="147043" y="1398977"/>
          <a:ext cx="11814767" cy="1530350"/>
        </p:xfrm>
        <a:graphic>
          <a:graphicData uri="http://schemas.openxmlformats.org/presentationml/2006/ole">
            <mc:AlternateContent xmlns:mc="http://schemas.openxmlformats.org/markup-compatibility/2006">
              <mc:Choice xmlns:v="urn:schemas-microsoft-com:vml" Requires="v">
                <p:oleObj spid="_x0000_s2249" name="Worksheet" r:id="rId5" imgW="11992113" imgH="1343065" progId="Excel.Sheet.12">
                  <p:embed/>
                </p:oleObj>
              </mc:Choice>
              <mc:Fallback>
                <p:oleObj name="Worksheet" r:id="rId5" imgW="11992113" imgH="1343065" progId="Excel.Sheet.12">
                  <p:embed/>
                  <p:pic>
                    <p:nvPicPr>
                      <p:cNvPr id="0" name=""/>
                      <p:cNvPicPr/>
                      <p:nvPr/>
                    </p:nvPicPr>
                    <p:blipFill>
                      <a:blip r:embed="rId6"/>
                      <a:stretch>
                        <a:fillRect/>
                      </a:stretch>
                    </p:blipFill>
                    <p:spPr>
                      <a:xfrm>
                        <a:off x="147043" y="1398977"/>
                        <a:ext cx="11814767" cy="1530350"/>
                      </a:xfrm>
                      <a:prstGeom prst="rect">
                        <a:avLst/>
                      </a:prstGeom>
                      <a:solidFill>
                        <a:schemeClr val="bg1"/>
                      </a:solidFill>
                    </p:spPr>
                  </p:pic>
                </p:oleObj>
              </mc:Fallback>
            </mc:AlternateContent>
          </a:graphicData>
        </a:graphic>
      </p:graphicFrame>
      <p:sp>
        <p:nvSpPr>
          <p:cNvPr id="4" name="Rectangle 3">
            <a:extLst>
              <a:ext uri="{FF2B5EF4-FFF2-40B4-BE49-F238E27FC236}">
                <a16:creationId xmlns:a16="http://schemas.microsoft.com/office/drawing/2014/main" id="{5BA8C0AA-2DE7-4795-9E1F-C0995125EF08}"/>
              </a:ext>
            </a:extLst>
          </p:cNvPr>
          <p:cNvSpPr/>
          <p:nvPr/>
        </p:nvSpPr>
        <p:spPr>
          <a:xfrm>
            <a:off x="147043" y="3276600"/>
            <a:ext cx="11814767" cy="1477328"/>
          </a:xfrm>
          <a:prstGeom prst="rect">
            <a:avLst/>
          </a:prstGeom>
        </p:spPr>
        <p:txBody>
          <a:bodyPr wrap="square">
            <a:spAutoFit/>
          </a:bodyPr>
          <a:lstStyle/>
          <a:p>
            <a:pPr algn="just"/>
            <a:r>
              <a:rPr lang="en-HK" b="1" dirty="0" err="1"/>
              <a:t>利福國際</a:t>
            </a:r>
            <a:r>
              <a:rPr lang="en-HK" b="1" dirty="0"/>
              <a:t>(01212.HK)</a:t>
            </a:r>
            <a:r>
              <a:rPr lang="en-HK" b="1" dirty="0" err="1"/>
              <a:t>料本港下半年零售銷售增速不如上半年快</a:t>
            </a:r>
            <a:r>
              <a:rPr lang="en-HK" b="1" dirty="0"/>
              <a:t>:</a:t>
            </a:r>
          </a:p>
          <a:p>
            <a:pPr algn="just"/>
            <a:r>
              <a:rPr lang="zh-TW" altLang="en-US" sz="1200" dirty="0"/>
              <a:t>利福國際</a:t>
            </a:r>
            <a:r>
              <a:rPr lang="en-US" altLang="zh-TW" sz="1200" dirty="0"/>
              <a:t>(01212.HK) </a:t>
            </a:r>
            <a:r>
              <a:rPr lang="zh-TW" altLang="en-US" sz="1200" dirty="0"/>
              <a:t>沽空 </a:t>
            </a:r>
            <a:r>
              <a:rPr lang="en-US" altLang="zh-TW" sz="1200" dirty="0"/>
              <a:t>$44.92</a:t>
            </a:r>
            <a:r>
              <a:rPr lang="zh-TW" altLang="en-US" sz="1200" dirty="0"/>
              <a:t>萬</a:t>
            </a:r>
            <a:r>
              <a:rPr lang="en-US" altLang="zh-TW" sz="1200" dirty="0"/>
              <a:t>; </a:t>
            </a:r>
            <a:r>
              <a:rPr lang="zh-TW" altLang="en-US" sz="1200" dirty="0"/>
              <a:t>比率 </a:t>
            </a:r>
            <a:r>
              <a:rPr lang="en-US" altLang="zh-TW" sz="1200" dirty="0"/>
              <a:t>4.678%   </a:t>
            </a:r>
            <a:r>
              <a:rPr lang="zh-TW" altLang="en-US" sz="1200" dirty="0"/>
              <a:t>主席劉鑾鴻在記者會上表示，目前人民幣貶值對香港零售市道影響輕微，看到增長勢頭仍在，但預計下半年本港零售銷售的增幅不如上半年快，料為高單位數至低雙位數增長，主要是由於去年下半年的高基數效應所致。公司上半年盈利按年減少</a:t>
            </a:r>
            <a:r>
              <a:rPr lang="en-US" altLang="zh-TW" sz="1200" dirty="0"/>
              <a:t>48.7%</a:t>
            </a:r>
            <a:r>
              <a:rPr lang="zh-TW" altLang="en-US" sz="1200" dirty="0"/>
              <a:t>，主要是受到期內投資收入大幅下跌所拖累。他指出，投資組合中，主要包含股票、債券及投資基金等，預計下半年投資市場會較上半年動盪，因此近月已有將投資組合規模適量減少，但強調沒有可能將規模減至零。劉鑾鴻續指，將投資組合中的現金回流後放在公司，都沒有特別用途，因此計劃將部分資金用於回購，對股東亦有得益。他強調，一直不擔心公司的負債比率，因為目前未動用的現金達</a:t>
            </a:r>
            <a:r>
              <a:rPr lang="en-US" altLang="zh-TW" sz="1200" dirty="0"/>
              <a:t>40</a:t>
            </a:r>
            <a:r>
              <a:rPr lang="zh-TW" altLang="en-US" sz="1200" dirty="0"/>
              <a:t>億至</a:t>
            </a:r>
            <a:r>
              <a:rPr lang="en-US" altLang="zh-TW" sz="1200" dirty="0"/>
              <a:t>50</a:t>
            </a:r>
            <a:r>
              <a:rPr lang="zh-TW" altLang="en-US" sz="1200" dirty="0"/>
              <a:t>億，隨時可變現的資產達</a:t>
            </a:r>
            <a:r>
              <a:rPr lang="en-US" altLang="zh-TW" sz="1200" dirty="0"/>
              <a:t>100</a:t>
            </a:r>
            <a:r>
              <a:rPr lang="zh-TW" altLang="en-US" sz="1200" dirty="0"/>
              <a:t>億元。早前利福國際宣布收購利福中國</a:t>
            </a:r>
            <a:r>
              <a:rPr lang="en-US" altLang="zh-TW" sz="1200" dirty="0"/>
              <a:t>(02136.HK)  +0.290 (+9.265%)    </a:t>
            </a:r>
            <a:r>
              <a:rPr lang="zh-TW" altLang="en-US" sz="1200" dirty="0"/>
              <a:t>沽空 </a:t>
            </a:r>
            <a:r>
              <a:rPr lang="en-US" altLang="zh-TW" sz="1200" dirty="0"/>
              <a:t>$8.99</a:t>
            </a:r>
            <a:r>
              <a:rPr lang="zh-TW" altLang="en-US" sz="1200" dirty="0"/>
              <a:t>萬</a:t>
            </a:r>
            <a:r>
              <a:rPr lang="en-US" altLang="zh-TW" sz="1200" dirty="0"/>
              <a:t>; </a:t>
            </a:r>
            <a:r>
              <a:rPr lang="zh-TW" altLang="en-US" sz="1200" dirty="0"/>
              <a:t>比率 </a:t>
            </a:r>
            <a:r>
              <a:rPr lang="en-US" altLang="zh-TW" sz="1200" dirty="0"/>
              <a:t>0.777%   </a:t>
            </a:r>
            <a:r>
              <a:rPr lang="zh-TW" altLang="en-US" sz="1200" dirty="0"/>
              <a:t>日式餐廳「和三味」。劉氏解釋，「和三味」本屬於集團的內地業務，但由於現時內地餐廳業務競爭大，因此只剩下香港區的一家分店，將其撥歸至利福國際旗下會更合適。 </a:t>
            </a:r>
            <a:endParaRPr lang="en-HK" sz="1200" dirty="0"/>
          </a:p>
        </p:txBody>
      </p:sp>
      <p:sp>
        <p:nvSpPr>
          <p:cNvPr id="7" name="Rectangle 6">
            <a:extLst>
              <a:ext uri="{FF2B5EF4-FFF2-40B4-BE49-F238E27FC236}">
                <a16:creationId xmlns:a16="http://schemas.microsoft.com/office/drawing/2014/main" id="{97D76F8A-4DE9-4ECA-A060-74D5F46D7305}"/>
              </a:ext>
            </a:extLst>
          </p:cNvPr>
          <p:cNvSpPr/>
          <p:nvPr/>
        </p:nvSpPr>
        <p:spPr>
          <a:xfrm>
            <a:off x="147043" y="5029200"/>
            <a:ext cx="11814767" cy="1661993"/>
          </a:xfrm>
          <a:prstGeom prst="rect">
            <a:avLst/>
          </a:prstGeom>
        </p:spPr>
        <p:txBody>
          <a:bodyPr wrap="square">
            <a:spAutoFit/>
          </a:bodyPr>
          <a:lstStyle/>
          <a:p>
            <a:pPr algn="just"/>
            <a:r>
              <a:rPr lang="en-US" altLang="zh-TW" b="1" dirty="0">
                <a:latin typeface="Calibri (Body)"/>
              </a:rPr>
              <a:t>《</a:t>
            </a:r>
            <a:r>
              <a:rPr lang="zh-TW" altLang="en-US" b="1" dirty="0">
                <a:latin typeface="Calibri (Body)"/>
              </a:rPr>
              <a:t>公司業績</a:t>
            </a:r>
            <a:r>
              <a:rPr lang="en-US" altLang="zh-TW" b="1" dirty="0">
                <a:latin typeface="Calibri (Body)"/>
              </a:rPr>
              <a:t>》</a:t>
            </a:r>
            <a:r>
              <a:rPr lang="zh-TW" altLang="en-US" b="1" dirty="0">
                <a:latin typeface="Calibri (Body)"/>
              </a:rPr>
              <a:t>利福國際</a:t>
            </a:r>
            <a:r>
              <a:rPr lang="en-US" altLang="zh-TW" b="1" dirty="0">
                <a:latin typeface="Calibri (Body)"/>
              </a:rPr>
              <a:t>(01212.HK)</a:t>
            </a:r>
            <a:r>
              <a:rPr lang="zh-TW" altLang="en-US" b="1" dirty="0">
                <a:latin typeface="Calibri (Body)"/>
              </a:rPr>
              <a:t>半年純利</a:t>
            </a:r>
            <a:r>
              <a:rPr lang="en-US" altLang="zh-TW" b="1" dirty="0">
                <a:latin typeface="Calibri (Body)"/>
              </a:rPr>
              <a:t>8.83</a:t>
            </a:r>
            <a:r>
              <a:rPr lang="zh-TW" altLang="en-US" b="1" dirty="0">
                <a:latin typeface="Calibri (Body)"/>
              </a:rPr>
              <a:t>億元跌</a:t>
            </a:r>
            <a:r>
              <a:rPr lang="en-US" altLang="zh-TW" b="1" dirty="0">
                <a:latin typeface="Calibri (Body)"/>
              </a:rPr>
              <a:t>48.7%  </a:t>
            </a:r>
            <a:r>
              <a:rPr lang="zh-TW" altLang="en-US" b="1" dirty="0">
                <a:latin typeface="Calibri (Body)"/>
              </a:rPr>
              <a:t>派中期息</a:t>
            </a:r>
            <a:r>
              <a:rPr lang="en-US" altLang="zh-TW" b="1" dirty="0">
                <a:latin typeface="Calibri (Body)"/>
              </a:rPr>
              <a:t>29.5</a:t>
            </a:r>
            <a:r>
              <a:rPr lang="zh-TW" altLang="en-US" b="1" dirty="0">
                <a:latin typeface="Calibri (Body)"/>
              </a:rPr>
              <a:t>仙</a:t>
            </a:r>
            <a:r>
              <a:rPr lang="en-US" altLang="zh-TW" b="1" dirty="0">
                <a:latin typeface="Calibri (Body)"/>
              </a:rPr>
              <a:t>:</a:t>
            </a:r>
          </a:p>
          <a:p>
            <a:pPr algn="just"/>
            <a:r>
              <a:rPr lang="zh-TW" altLang="en-US" sz="1200" dirty="0">
                <a:latin typeface="Calibri (Body)"/>
              </a:rPr>
              <a:t>利福國際</a:t>
            </a:r>
            <a:r>
              <a:rPr lang="en-US" altLang="zh-TW" sz="1200" dirty="0">
                <a:latin typeface="Calibri (Body)"/>
              </a:rPr>
              <a:t>(01212.HK) </a:t>
            </a:r>
            <a:r>
              <a:rPr lang="zh-TW" altLang="en-US" sz="1200" dirty="0">
                <a:latin typeface="Calibri (Body)"/>
              </a:rPr>
              <a:t>沽空 </a:t>
            </a:r>
            <a:r>
              <a:rPr lang="en-US" altLang="zh-TW" sz="1200" dirty="0">
                <a:latin typeface="Calibri (Body)"/>
              </a:rPr>
              <a:t>$44.92</a:t>
            </a:r>
            <a:r>
              <a:rPr lang="zh-TW" altLang="en-US" sz="1200" dirty="0">
                <a:latin typeface="Calibri (Body)"/>
              </a:rPr>
              <a:t>萬</a:t>
            </a:r>
            <a:r>
              <a:rPr lang="en-US" altLang="zh-TW" sz="1200" dirty="0">
                <a:latin typeface="Calibri (Body)"/>
              </a:rPr>
              <a:t>; </a:t>
            </a:r>
            <a:r>
              <a:rPr lang="zh-TW" altLang="en-US" sz="1200" dirty="0">
                <a:latin typeface="Calibri (Body)"/>
              </a:rPr>
              <a:t>比率 </a:t>
            </a:r>
            <a:r>
              <a:rPr lang="en-US" altLang="zh-TW" sz="1200" dirty="0">
                <a:latin typeface="Calibri (Body)"/>
              </a:rPr>
              <a:t>4.678%   </a:t>
            </a:r>
            <a:r>
              <a:rPr lang="zh-TW" altLang="en-US" sz="1200" dirty="0">
                <a:latin typeface="Calibri (Body)"/>
              </a:rPr>
              <a:t>公布截至今年</a:t>
            </a:r>
            <a:r>
              <a:rPr lang="en-US" altLang="zh-TW" sz="1200" dirty="0">
                <a:latin typeface="Calibri (Body)"/>
              </a:rPr>
              <a:t>6</a:t>
            </a:r>
            <a:r>
              <a:rPr lang="zh-TW" altLang="en-US" sz="1200" dirty="0">
                <a:latin typeface="Calibri (Body)"/>
              </a:rPr>
              <a:t>月底止中期業績，持續經營業務營業額</a:t>
            </a:r>
            <a:r>
              <a:rPr lang="en-US" altLang="zh-TW" sz="1200" dirty="0">
                <a:latin typeface="Calibri (Body)"/>
              </a:rPr>
              <a:t>21.13</a:t>
            </a:r>
            <a:r>
              <a:rPr lang="zh-TW" altLang="en-US" sz="1200" dirty="0">
                <a:latin typeface="Calibri (Body)"/>
              </a:rPr>
              <a:t>億元，按年升</a:t>
            </a:r>
            <a:r>
              <a:rPr lang="en-US" altLang="zh-TW" sz="1200" dirty="0">
                <a:latin typeface="Calibri (Body)"/>
              </a:rPr>
              <a:t>26.2%</a:t>
            </a:r>
            <a:r>
              <a:rPr lang="zh-TW" altLang="en-US" sz="1200" dirty="0">
                <a:latin typeface="Calibri (Body)"/>
              </a:rPr>
              <a:t>。純利</a:t>
            </a:r>
            <a:r>
              <a:rPr lang="en-US" altLang="zh-TW" sz="1200" dirty="0">
                <a:latin typeface="Calibri (Body)"/>
              </a:rPr>
              <a:t>8.83</a:t>
            </a:r>
            <a:r>
              <a:rPr lang="zh-TW" altLang="en-US" sz="1200" dirty="0">
                <a:latin typeface="Calibri (Body)"/>
              </a:rPr>
              <a:t>億元，按年跌</a:t>
            </a:r>
            <a:r>
              <a:rPr lang="en-US" altLang="zh-TW" sz="1200" dirty="0">
                <a:latin typeface="Calibri (Body)"/>
              </a:rPr>
              <a:t>48.7%</a:t>
            </a:r>
            <a:r>
              <a:rPr lang="zh-TW" altLang="en-US" sz="1200" dirty="0">
                <a:latin typeface="Calibri (Body)"/>
              </a:rPr>
              <a:t>；每股盈利</a:t>
            </a:r>
            <a:r>
              <a:rPr lang="en-US" altLang="zh-TW" sz="1200" dirty="0">
                <a:latin typeface="Calibri (Body)"/>
              </a:rPr>
              <a:t>0.551</a:t>
            </a:r>
            <a:r>
              <a:rPr lang="zh-TW" altLang="en-US" sz="1200" dirty="0">
                <a:latin typeface="Calibri (Body)"/>
              </a:rPr>
              <a:t>元。派中期息</a:t>
            </a:r>
            <a:r>
              <a:rPr lang="en-US" altLang="zh-TW" sz="1200" dirty="0">
                <a:latin typeface="Calibri (Body)"/>
              </a:rPr>
              <a:t>29.5</a:t>
            </a:r>
            <a:r>
              <a:rPr lang="zh-TW" altLang="en-US" sz="1200" dirty="0">
                <a:latin typeface="Calibri (Body)"/>
              </a:rPr>
              <a:t>仙，按年升</a:t>
            </a:r>
            <a:r>
              <a:rPr lang="en-US" altLang="zh-TW" sz="1200" dirty="0">
                <a:latin typeface="Calibri (Body)"/>
              </a:rPr>
              <a:t>2.1%</a:t>
            </a:r>
            <a:r>
              <a:rPr lang="zh-TW" altLang="en-US" sz="1200" dirty="0">
                <a:latin typeface="Calibri (Body)"/>
              </a:rPr>
              <a:t>。公司指，在消費性開支增長動力強勁及入境旅遊業復蘇的帶動下，銅鑼灣崇光於回顧期內的銷售收入錄得</a:t>
            </a:r>
            <a:r>
              <a:rPr lang="en-US" altLang="zh-TW" sz="1200" dirty="0">
                <a:latin typeface="Calibri (Body)"/>
              </a:rPr>
              <a:t>20.1%</a:t>
            </a:r>
            <a:r>
              <a:rPr lang="zh-TW" altLang="en-US" sz="1200" dirty="0">
                <a:latin typeface="Calibri (Body)"/>
              </a:rPr>
              <a:t>的升幅。透過在門店翻新計劃完成後提供更完善的購物體驗，整體客流量增加</a:t>
            </a:r>
            <a:r>
              <a:rPr lang="en-US" altLang="zh-TW" sz="1200" dirty="0">
                <a:latin typeface="Calibri (Body)"/>
              </a:rPr>
              <a:t>7.1%</a:t>
            </a:r>
            <a:r>
              <a:rPr lang="zh-TW" altLang="en-US" sz="1200" dirty="0">
                <a:latin typeface="Calibri (Body)"/>
              </a:rPr>
              <a:t>，逗留購買比率由去年同期上升</a:t>
            </a:r>
            <a:r>
              <a:rPr lang="en-US" altLang="zh-TW" sz="1200" dirty="0">
                <a:latin typeface="Calibri (Body)"/>
              </a:rPr>
              <a:t>2.3</a:t>
            </a:r>
            <a:r>
              <a:rPr lang="zh-TW" altLang="en-US" sz="1200" dirty="0">
                <a:latin typeface="Calibri (Body)"/>
              </a:rPr>
              <a:t>個百分點至</a:t>
            </a:r>
            <a:r>
              <a:rPr lang="en-US" altLang="zh-TW" sz="1200" dirty="0">
                <a:latin typeface="Calibri (Body)"/>
              </a:rPr>
              <a:t>34.7%</a:t>
            </a:r>
            <a:r>
              <a:rPr lang="zh-TW" altLang="en-US" sz="1200" dirty="0">
                <a:latin typeface="Calibri (Body)"/>
              </a:rPr>
              <a:t>，而平均每宗交易額</a:t>
            </a:r>
            <a:r>
              <a:rPr lang="en-US" altLang="zh-TW" sz="1200" dirty="0">
                <a:latin typeface="Calibri (Body)"/>
              </a:rPr>
              <a:t>(</a:t>
            </a:r>
            <a:r>
              <a:rPr lang="zh-TW" altLang="en-US" sz="1200" dirty="0">
                <a:latin typeface="Calibri (Body)"/>
              </a:rPr>
              <a:t>不包括崇光超市超級市場的交易額</a:t>
            </a:r>
            <a:r>
              <a:rPr lang="en-US" altLang="zh-TW" sz="1200" dirty="0">
                <a:latin typeface="Calibri (Body)"/>
              </a:rPr>
              <a:t>)</a:t>
            </a:r>
            <a:r>
              <a:rPr lang="zh-TW" altLang="en-US" sz="1200" dirty="0">
                <a:latin typeface="Calibri (Body)"/>
              </a:rPr>
              <a:t>則由去年的</a:t>
            </a:r>
            <a:r>
              <a:rPr lang="en-US" altLang="zh-TW" sz="1200" dirty="0">
                <a:latin typeface="Calibri (Body)"/>
              </a:rPr>
              <a:t>1,344</a:t>
            </a:r>
            <a:r>
              <a:rPr lang="zh-TW" altLang="en-US" sz="1200" dirty="0">
                <a:latin typeface="Calibri (Body)"/>
              </a:rPr>
              <a:t>元增加至</a:t>
            </a:r>
            <a:r>
              <a:rPr lang="en-US" altLang="zh-TW" sz="1200" dirty="0">
                <a:latin typeface="Calibri (Body)"/>
              </a:rPr>
              <a:t>1,482</a:t>
            </a:r>
            <a:r>
              <a:rPr lang="zh-TW" altLang="en-US" sz="1200" dirty="0">
                <a:latin typeface="Calibri (Body)"/>
              </a:rPr>
              <a:t>元。於</a:t>
            </a:r>
            <a:r>
              <a:rPr lang="en-US" altLang="zh-TW" sz="1200" dirty="0">
                <a:latin typeface="Calibri (Body)"/>
              </a:rPr>
              <a:t>5</a:t>
            </a:r>
            <a:r>
              <a:rPr lang="zh-TW" altLang="en-US" sz="1200" dirty="0">
                <a:latin typeface="Calibri (Body)"/>
              </a:rPr>
              <a:t>月舉行之半年一度的崇光「感謝周」再次廣受顧客歡迎，並錄得破記錄的銷售收入，由去年</a:t>
            </a:r>
            <a:r>
              <a:rPr lang="en-US" altLang="zh-TW" sz="1200" dirty="0">
                <a:latin typeface="Calibri (Body)"/>
              </a:rPr>
              <a:t>5</a:t>
            </a:r>
            <a:r>
              <a:rPr lang="zh-TW" altLang="en-US" sz="1200" dirty="0">
                <a:latin typeface="Calibri (Body)"/>
              </a:rPr>
              <a:t>月同期舉行的「感謝周」之</a:t>
            </a:r>
            <a:r>
              <a:rPr lang="en-US" altLang="zh-TW" sz="1200" dirty="0">
                <a:latin typeface="Calibri (Body)"/>
              </a:rPr>
              <a:t>10.92</a:t>
            </a:r>
            <a:r>
              <a:rPr lang="zh-TW" altLang="en-US" sz="1200" dirty="0">
                <a:latin typeface="Calibri (Body)"/>
              </a:rPr>
              <a:t>億元，上升</a:t>
            </a:r>
            <a:r>
              <a:rPr lang="en-US" altLang="zh-TW" sz="1200" dirty="0">
                <a:latin typeface="Calibri (Body)"/>
              </a:rPr>
              <a:t>19.7%</a:t>
            </a:r>
            <a:r>
              <a:rPr lang="zh-TW" altLang="en-US" sz="1200" dirty="0">
                <a:latin typeface="Calibri (Body)"/>
              </a:rPr>
              <a:t>至</a:t>
            </a:r>
            <a:r>
              <a:rPr lang="en-US" altLang="zh-TW" sz="1200" dirty="0">
                <a:latin typeface="Calibri (Body)"/>
              </a:rPr>
              <a:t>13.07</a:t>
            </a:r>
            <a:r>
              <a:rPr lang="zh-TW" altLang="en-US" sz="1200" dirty="0">
                <a:latin typeface="Calibri (Body)"/>
              </a:rPr>
              <a:t>億元。尖沙咀崇光於期內銷售收入增加</a:t>
            </a:r>
            <a:r>
              <a:rPr lang="en-US" altLang="zh-TW" sz="1200" dirty="0">
                <a:latin typeface="Calibri (Body)"/>
              </a:rPr>
              <a:t>42.8%</a:t>
            </a:r>
            <a:r>
              <a:rPr lang="zh-TW" altLang="en-US" sz="1200" dirty="0">
                <a:latin typeface="Calibri (Body)"/>
              </a:rPr>
              <a:t>。化妝品及護膚產品繼續為尖沙咀店的主要增長動力，銷售額於回顧期內增加</a:t>
            </a:r>
            <a:r>
              <a:rPr lang="en-US" altLang="zh-TW" sz="1200" dirty="0">
                <a:latin typeface="Calibri (Body)"/>
              </a:rPr>
              <a:t>55.4%</a:t>
            </a:r>
            <a:r>
              <a:rPr lang="zh-TW" altLang="en-US" sz="1200" dirty="0">
                <a:latin typeface="Calibri (Body)"/>
              </a:rPr>
              <a:t>。受惠於入境旅遊業及本地需求回勇，尖沙咀崇光延續強勁增長勢頭，平均每宗交易額及客流量均較去年同期有所增加。與銅鑼灣店情況相若，尖沙咀崇光的</a:t>
            </a:r>
            <a:r>
              <a:rPr lang="en-US" altLang="zh-TW" sz="1200" dirty="0">
                <a:latin typeface="Calibri (Body)"/>
              </a:rPr>
              <a:t>5</a:t>
            </a:r>
            <a:r>
              <a:rPr lang="zh-TW" altLang="en-US" sz="1200" dirty="0">
                <a:latin typeface="Calibri (Body)"/>
              </a:rPr>
              <a:t>月「感謝周」活動廣受歡迎，取得破記錄的銷售收入</a:t>
            </a:r>
            <a:r>
              <a:rPr lang="en-US" altLang="zh-TW" sz="1200" dirty="0">
                <a:latin typeface="Calibri (Body)"/>
              </a:rPr>
              <a:t>4.29</a:t>
            </a:r>
            <a:r>
              <a:rPr lang="zh-TW" altLang="en-US" sz="1200" dirty="0">
                <a:latin typeface="Calibri (Body)"/>
              </a:rPr>
              <a:t>億元，較去年同一活動上升</a:t>
            </a:r>
            <a:r>
              <a:rPr lang="en-US" altLang="zh-TW" sz="1200" dirty="0">
                <a:latin typeface="Calibri (Body)"/>
              </a:rPr>
              <a:t>41.9%</a:t>
            </a:r>
            <a:r>
              <a:rPr lang="zh-TW" altLang="en-US" sz="1200" dirty="0">
                <a:latin typeface="Calibri (Body)"/>
              </a:rPr>
              <a:t>。</a:t>
            </a:r>
            <a:endParaRPr lang="en-HK" sz="1200" dirty="0">
              <a:latin typeface="Calibri (Body)"/>
            </a:endParaRPr>
          </a:p>
        </p:txBody>
      </p:sp>
      <p:sp>
        <p:nvSpPr>
          <p:cNvPr id="11" name="Rectangle 10">
            <a:extLst>
              <a:ext uri="{FF2B5EF4-FFF2-40B4-BE49-F238E27FC236}">
                <a16:creationId xmlns:a16="http://schemas.microsoft.com/office/drawing/2014/main" id="{F3366E09-07F9-4475-9981-52F92C369EF9}"/>
              </a:ext>
            </a:extLst>
          </p:cNvPr>
          <p:cNvSpPr/>
          <p:nvPr/>
        </p:nvSpPr>
        <p:spPr>
          <a:xfrm rot="5400000">
            <a:off x="5595342" y="-3409204"/>
            <a:ext cx="457202" cy="11353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23801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142999"/>
            <a:ext cx="2667000" cy="666751"/>
          </a:xfrm>
        </p:spPr>
        <p:txBody>
          <a:bodyPr/>
          <a:lstStyle/>
          <a:p>
            <a:r>
              <a:rPr lang="en-US" b="1" dirty="0">
                <a:solidFill>
                  <a:schemeClr val="tx1"/>
                </a:solidFill>
              </a:rPr>
              <a:t>Objectives</a:t>
            </a:r>
          </a:p>
        </p:txBody>
      </p:sp>
      <p:sp>
        <p:nvSpPr>
          <p:cNvPr id="3" name="Content Placeholder 2"/>
          <p:cNvSpPr>
            <a:spLocks noGrp="1"/>
          </p:cNvSpPr>
          <p:nvPr>
            <p:ph idx="13"/>
          </p:nvPr>
        </p:nvSpPr>
        <p:spPr>
          <a:xfrm>
            <a:off x="379412" y="2438401"/>
            <a:ext cx="10287000" cy="4190999"/>
          </a:xfrm>
        </p:spPr>
        <p:txBody>
          <a:bodyPr>
            <a:normAutofit lnSpcReduction="10000"/>
          </a:bodyPr>
          <a:lstStyle/>
          <a:p>
            <a:r>
              <a:rPr lang="en-US" dirty="0"/>
              <a:t>Provide prevailing financial information to the customers and RMs</a:t>
            </a:r>
          </a:p>
          <a:p>
            <a:pPr marL="0" indent="0">
              <a:buNone/>
            </a:pPr>
            <a:endParaRPr lang="en-US" dirty="0"/>
          </a:p>
          <a:p>
            <a:r>
              <a:rPr lang="en-US" dirty="0"/>
              <a:t>Expedite analyzing process carried out by the RMs, and accelerate information access by and disclosure to the customers as well as the RMs</a:t>
            </a:r>
            <a:br>
              <a:rPr lang="en-US" dirty="0"/>
            </a:br>
            <a:endParaRPr lang="en-US" dirty="0"/>
          </a:p>
          <a:p>
            <a:r>
              <a:rPr lang="en-US" dirty="0"/>
              <a:t>Facilitate security transactions, and thus rally the earned Brokerage, Custody Fee, Subscription for New Issues</a:t>
            </a:r>
          </a:p>
          <a:p>
            <a:pPr marL="0" indent="0">
              <a:buNone/>
            </a:pPr>
            <a:r>
              <a:rPr lang="en-US" dirty="0"/>
              <a:t>	(Shanghai and Shenzhen Connect &amp; US Listed)</a:t>
            </a:r>
          </a:p>
        </p:txBody>
      </p:sp>
      <p:sp>
        <p:nvSpPr>
          <p:cNvPr id="6" name="Rectangle 5">
            <a:extLst>
              <a:ext uri="{FF2B5EF4-FFF2-40B4-BE49-F238E27FC236}">
                <a16:creationId xmlns:a16="http://schemas.microsoft.com/office/drawing/2014/main" id="{19E9D63E-F59D-45AD-A691-64BF66F27576}"/>
              </a:ext>
            </a:extLst>
          </p:cNvPr>
          <p:cNvSpPr/>
          <p:nvPr/>
        </p:nvSpPr>
        <p:spPr>
          <a:xfrm>
            <a:off x="5332412" y="228600"/>
            <a:ext cx="6629400" cy="2019300"/>
          </a:xfrm>
          <a:prstGeom prst="rect">
            <a:avLst/>
          </a:prstGeom>
          <a:blipFill dpi="0" rotWithShape="1">
            <a:blip r:embed="rId3">
              <a:alphaModFix amt="98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3264"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1941559531"/>
              </p:ext>
            </p:extLst>
          </p:nvPr>
        </p:nvGraphicFramePr>
        <p:xfrm>
          <a:off x="147638" y="1398588"/>
          <a:ext cx="11890374" cy="5307012"/>
        </p:xfrm>
        <a:graphic>
          <a:graphicData uri="http://schemas.openxmlformats.org/presentationml/2006/ole">
            <mc:AlternateContent xmlns:mc="http://schemas.openxmlformats.org/markup-compatibility/2006">
              <mc:Choice xmlns:v="urn:schemas-microsoft-com:vml" Requires="v">
                <p:oleObj spid="_x0000_s3265" name="Worksheet" r:id="rId5" imgW="11363351" imgH="4581672" progId="Excel.Sheet.12">
                  <p:embed/>
                </p:oleObj>
              </mc:Choice>
              <mc:Fallback>
                <p:oleObj name="Worksheet" r:id="rId5" imgW="11363351" imgH="4581672" progId="Excel.Sheet.12">
                  <p:embed/>
                  <p:pic>
                    <p:nvPicPr>
                      <p:cNvPr id="2" name="Object 1">
                        <a:extLst>
                          <a:ext uri="{FF2B5EF4-FFF2-40B4-BE49-F238E27FC236}">
                            <a16:creationId xmlns:a16="http://schemas.microsoft.com/office/drawing/2014/main" id="{5459090C-59CB-48B8-BD76-20966A1C4653}"/>
                          </a:ext>
                        </a:extLst>
                      </p:cNvPr>
                      <p:cNvPicPr/>
                      <p:nvPr/>
                    </p:nvPicPr>
                    <p:blipFill>
                      <a:blip r:embed="rId6"/>
                      <a:stretch>
                        <a:fillRect/>
                      </a:stretch>
                    </p:blipFill>
                    <p:spPr>
                      <a:xfrm>
                        <a:off x="147638" y="1398588"/>
                        <a:ext cx="11890374" cy="530701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376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41312" y="3239622"/>
            <a:ext cx="11506200" cy="1066800"/>
          </a:xfrm>
        </p:spPr>
        <p:txBody>
          <a:bodyPr>
            <a:normAutofit/>
          </a:bodyPr>
          <a:lstStyle/>
          <a:p>
            <a:pPr marL="0" indent="0" algn="just">
              <a:lnSpc>
                <a:spcPct val="110000"/>
              </a:lnSpc>
              <a:buNone/>
            </a:pPr>
            <a:r>
              <a:rPr lang="en-US" dirty="0"/>
              <a:t>"leading providers such as </a:t>
            </a:r>
            <a:r>
              <a:rPr lang="en-US" dirty="0" err="1"/>
              <a:t>Sysomos</a:t>
            </a:r>
            <a:r>
              <a:rPr lang="en-US" dirty="0"/>
              <a:t>, </a:t>
            </a:r>
            <a:r>
              <a:rPr lang="en-US" dirty="0" err="1"/>
              <a:t>Lexalytics</a:t>
            </a:r>
            <a:r>
              <a:rPr lang="en-US" dirty="0"/>
              <a:t> and Radian6 estimate their automated sentiment analysis and scoring system to be 80%-82% accurate"</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982242" y="304800"/>
            <a:ext cx="422434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a:t>
            </a:r>
          </a:p>
        </p:txBody>
      </p:sp>
      <p:sp>
        <p:nvSpPr>
          <p:cNvPr id="2" name="Rectangle 1">
            <a:extLst>
              <a:ext uri="{FF2B5EF4-FFF2-40B4-BE49-F238E27FC236}">
                <a16:creationId xmlns:a16="http://schemas.microsoft.com/office/drawing/2014/main" id="{A3F8A89B-5BE2-4870-99AE-C2EB91162D44}"/>
              </a:ext>
            </a:extLst>
          </p:cNvPr>
          <p:cNvSpPr/>
          <p:nvPr/>
        </p:nvSpPr>
        <p:spPr>
          <a:xfrm>
            <a:off x="341312" y="1107514"/>
            <a:ext cx="11506200" cy="1815882"/>
          </a:xfrm>
          <a:prstGeom prst="rect">
            <a:avLst/>
          </a:prstGeom>
        </p:spPr>
        <p:txBody>
          <a:bodyPr wrap="square">
            <a:spAutoFit/>
          </a:bodyPr>
          <a:lstStyle/>
          <a:p>
            <a:pPr algn="just"/>
            <a:r>
              <a:rPr lang="en-HK" sz="2800" dirty="0"/>
              <a:t>the process of computationally identifying and categorizing opinions expressed in a piece of text, especially in order to determine whether the writer's attitude towards a particular topic, product, etc. is positive, negative, or neutral</a:t>
            </a:r>
          </a:p>
        </p:txBody>
      </p:sp>
      <p:sp>
        <p:nvSpPr>
          <p:cNvPr id="9" name="Rectangle 8">
            <a:extLst>
              <a:ext uri="{FF2B5EF4-FFF2-40B4-BE49-F238E27FC236}">
                <a16:creationId xmlns:a16="http://schemas.microsoft.com/office/drawing/2014/main" id="{631959DC-4210-4D53-8E8B-00B4BE88D3D8}"/>
              </a:ext>
            </a:extLst>
          </p:cNvPr>
          <p:cNvSpPr/>
          <p:nvPr/>
        </p:nvSpPr>
        <p:spPr>
          <a:xfrm>
            <a:off x="341312" y="4622648"/>
            <a:ext cx="11497621" cy="369332"/>
          </a:xfrm>
          <a:prstGeom prst="rect">
            <a:avLst/>
          </a:prstGeom>
        </p:spPr>
        <p:txBody>
          <a:bodyPr wrap="square">
            <a:spAutoFit/>
          </a:bodyPr>
          <a:lstStyle/>
          <a:p>
            <a:r>
              <a:rPr lang="en-HK" i="1" dirty="0"/>
              <a:t>"Recognizing Contextual Polarity in Phrase-Level Sentiment Analysis," by Wilson, Wiebe &amp; Hoffman, 2005</a:t>
            </a:r>
          </a:p>
        </p:txBody>
      </p:sp>
      <p:sp>
        <p:nvSpPr>
          <p:cNvPr id="10" name="Rectangle 9">
            <a:extLst>
              <a:ext uri="{FF2B5EF4-FFF2-40B4-BE49-F238E27FC236}">
                <a16:creationId xmlns:a16="http://schemas.microsoft.com/office/drawing/2014/main" id="{50032E92-CB40-4936-BFED-A33587DD2CF3}"/>
              </a:ext>
            </a:extLst>
          </p:cNvPr>
          <p:cNvSpPr/>
          <p:nvPr/>
        </p:nvSpPr>
        <p:spPr>
          <a:xfrm>
            <a:off x="341312" y="4998345"/>
            <a:ext cx="11506200" cy="954107"/>
          </a:xfrm>
          <a:prstGeom prst="rect">
            <a:avLst/>
          </a:prstGeom>
        </p:spPr>
        <p:txBody>
          <a:bodyPr wrap="square">
            <a:spAutoFit/>
          </a:bodyPr>
          <a:lstStyle/>
          <a:p>
            <a:pPr algn="just"/>
            <a:r>
              <a:rPr lang="en-HK" sz="2800" dirty="0"/>
              <a:t>The Univ. of Pittsburgh researchers found 82% agreement for human in an assignment on subjective expressions </a:t>
            </a:r>
          </a:p>
        </p:txBody>
      </p:sp>
      <p:sp>
        <p:nvSpPr>
          <p:cNvPr id="11" name="Rectangle 10">
            <a:extLst>
              <a:ext uri="{FF2B5EF4-FFF2-40B4-BE49-F238E27FC236}">
                <a16:creationId xmlns:a16="http://schemas.microsoft.com/office/drawing/2014/main" id="{34AA754C-6B78-4FF4-B070-ED0A28786D29}"/>
              </a:ext>
            </a:extLst>
          </p:cNvPr>
          <p:cNvSpPr/>
          <p:nvPr/>
        </p:nvSpPr>
        <p:spPr>
          <a:xfrm>
            <a:off x="5711825" y="6642556"/>
            <a:ext cx="6477000" cy="215444"/>
          </a:xfrm>
          <a:prstGeom prst="rect">
            <a:avLst/>
          </a:prstGeom>
        </p:spPr>
        <p:txBody>
          <a:bodyPr wrap="square">
            <a:spAutoFit/>
          </a:bodyPr>
          <a:lstStyle/>
          <a:p>
            <a:r>
              <a:rPr lang="en-HK" sz="800" dirty="0"/>
              <a:t>Source: https://www.informationweek.com/software/information-management/expert-analysis-is-sentiment-analysis-an-80-solution/d/d-id/1087919</a:t>
            </a:r>
          </a:p>
        </p:txBody>
      </p:sp>
    </p:spTree>
    <p:extLst>
      <p:ext uri="{BB962C8B-B14F-4D97-AF65-F5344CB8AC3E}">
        <p14:creationId xmlns:p14="http://schemas.microsoft.com/office/powerpoint/2010/main" val="331291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8226"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5A53D0C-85CD-4ADE-8545-4F8DB93719BC}"/>
              </a:ext>
            </a:extLst>
          </p:cNvPr>
          <p:cNvGraphicFramePr>
            <a:graphicFrameLocks noChangeAspect="1"/>
          </p:cNvGraphicFramePr>
          <p:nvPr>
            <p:extLst>
              <p:ext uri="{D42A27DB-BD31-4B8C-83A1-F6EECF244321}">
                <p14:modId xmlns:p14="http://schemas.microsoft.com/office/powerpoint/2010/main" val="4061231289"/>
              </p:ext>
            </p:extLst>
          </p:nvPr>
        </p:nvGraphicFramePr>
        <p:xfrm>
          <a:off x="303212" y="1600200"/>
          <a:ext cx="11655862" cy="4953000"/>
        </p:xfrm>
        <a:graphic>
          <a:graphicData uri="http://schemas.openxmlformats.org/presentationml/2006/ole">
            <mc:AlternateContent xmlns:mc="http://schemas.openxmlformats.org/markup-compatibility/2006">
              <mc:Choice xmlns:v="urn:schemas-microsoft-com:vml" Requires="v">
                <p:oleObj spid="_x0000_s8227" name="Worksheet" r:id="rId5" imgW="11230054" imgH="4771945" progId="Excel.Sheet.12">
                  <p:embed/>
                </p:oleObj>
              </mc:Choice>
              <mc:Fallback>
                <p:oleObj name="Worksheet" r:id="rId5" imgW="11230054" imgH="4771945" progId="Excel.Sheet.12">
                  <p:embed/>
                  <p:pic>
                    <p:nvPicPr>
                      <p:cNvPr id="0" name=""/>
                      <p:cNvPicPr/>
                      <p:nvPr/>
                    </p:nvPicPr>
                    <p:blipFill>
                      <a:blip r:embed="rId6"/>
                      <a:stretch>
                        <a:fillRect/>
                      </a:stretch>
                    </p:blipFill>
                    <p:spPr>
                      <a:xfrm>
                        <a:off x="303212" y="1600200"/>
                        <a:ext cx="11655862" cy="4953000"/>
                      </a:xfrm>
                      <a:prstGeom prst="rect">
                        <a:avLst/>
                      </a:prstGeom>
                      <a:solidFill>
                        <a:schemeClr val="bg1"/>
                      </a:solidFill>
                    </p:spPr>
                  </p:pic>
                </p:oleObj>
              </mc:Fallback>
            </mc:AlternateContent>
          </a:graphicData>
        </a:graphic>
      </p:graphicFrame>
      <p:sp>
        <p:nvSpPr>
          <p:cNvPr id="7" name="Rectangle 6">
            <a:extLst>
              <a:ext uri="{FF2B5EF4-FFF2-40B4-BE49-F238E27FC236}">
                <a16:creationId xmlns:a16="http://schemas.microsoft.com/office/drawing/2014/main" id="{ED879B6A-ED6B-4352-A851-1B1BAA3D69E9}"/>
              </a:ext>
            </a:extLst>
          </p:cNvPr>
          <p:cNvSpPr/>
          <p:nvPr/>
        </p:nvSpPr>
        <p:spPr>
          <a:xfrm rot="5400000">
            <a:off x="8655665" y="3323253"/>
            <a:ext cx="5316894" cy="144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1789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grpSp>
        <p:nvGrpSpPr>
          <p:cNvPr id="3" name="Group 2">
            <a:extLst>
              <a:ext uri="{FF2B5EF4-FFF2-40B4-BE49-F238E27FC236}">
                <a16:creationId xmlns:a16="http://schemas.microsoft.com/office/drawing/2014/main" id="{76488839-D54C-412C-948B-792D6547B878}"/>
              </a:ext>
            </a:extLst>
          </p:cNvPr>
          <p:cNvGrpSpPr/>
          <p:nvPr/>
        </p:nvGrpSpPr>
        <p:grpSpPr>
          <a:xfrm>
            <a:off x="912811" y="1143000"/>
            <a:ext cx="10363201" cy="5204645"/>
            <a:chOff x="912812" y="1168064"/>
            <a:chExt cx="10363201" cy="5204645"/>
          </a:xfrm>
        </p:grpSpPr>
        <p:pic>
          <p:nvPicPr>
            <p:cNvPr id="10" name="Picture 9">
              <a:extLst>
                <a:ext uri="{FF2B5EF4-FFF2-40B4-BE49-F238E27FC236}">
                  <a16:creationId xmlns:a16="http://schemas.microsoft.com/office/drawing/2014/main" id="{FBE4CAA1-6A93-49EA-9266-626308DE9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812" y="1438813"/>
              <a:ext cx="981212" cy="371527"/>
            </a:xfrm>
            <a:prstGeom prst="rect">
              <a:avLst/>
            </a:prstGeom>
          </p:spPr>
        </p:pic>
        <p:pic>
          <p:nvPicPr>
            <p:cNvPr id="12" name="Picture 11">
              <a:extLst>
                <a:ext uri="{FF2B5EF4-FFF2-40B4-BE49-F238E27FC236}">
                  <a16:creationId xmlns:a16="http://schemas.microsoft.com/office/drawing/2014/main" id="{81A62394-0752-41AE-87F8-20E40E6C09E4}"/>
                </a:ext>
              </a:extLst>
            </p:cNvPr>
            <p:cNvPicPr>
              <a:picLocks noChangeAspect="1"/>
            </p:cNvPicPr>
            <p:nvPr/>
          </p:nvPicPr>
          <p:blipFill rotWithShape="1">
            <a:blip r:embed="rId3">
              <a:extLst>
                <a:ext uri="{28A0092B-C50C-407E-A947-70E740481C1C}">
                  <a14:useLocalDpi xmlns:a14="http://schemas.microsoft.com/office/drawing/2010/main" val="0"/>
                </a:ext>
              </a:extLst>
            </a:blip>
            <a:srcRect r="60493" b="4664"/>
            <a:stretch/>
          </p:blipFill>
          <p:spPr>
            <a:xfrm>
              <a:off x="912812" y="3358671"/>
              <a:ext cx="1445196" cy="390525"/>
            </a:xfrm>
            <a:prstGeom prst="rect">
              <a:avLst/>
            </a:prstGeom>
          </p:spPr>
        </p:pic>
        <p:pic>
          <p:nvPicPr>
            <p:cNvPr id="14" name="Picture 13">
              <a:extLst>
                <a:ext uri="{FF2B5EF4-FFF2-40B4-BE49-F238E27FC236}">
                  <a16:creationId xmlns:a16="http://schemas.microsoft.com/office/drawing/2014/main" id="{489FCD7E-1704-4900-A196-9ADCBC6FD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13" y="1168064"/>
              <a:ext cx="1758277" cy="1649947"/>
            </a:xfrm>
            <a:prstGeom prst="rect">
              <a:avLst/>
            </a:prstGeom>
          </p:spPr>
        </p:pic>
        <p:pic>
          <p:nvPicPr>
            <p:cNvPr id="16" name="Picture 15">
              <a:extLst>
                <a:ext uri="{FF2B5EF4-FFF2-40B4-BE49-F238E27FC236}">
                  <a16:creationId xmlns:a16="http://schemas.microsoft.com/office/drawing/2014/main" id="{BA65A1AD-30AE-418B-9969-A827599E6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998" y="4812024"/>
              <a:ext cx="1152686" cy="647790"/>
            </a:xfrm>
            <a:prstGeom prst="rect">
              <a:avLst/>
            </a:prstGeom>
          </p:spPr>
        </p:pic>
        <p:pic>
          <p:nvPicPr>
            <p:cNvPr id="18" name="Picture 17">
              <a:extLst>
                <a:ext uri="{FF2B5EF4-FFF2-40B4-BE49-F238E27FC236}">
                  <a16:creationId xmlns:a16="http://schemas.microsoft.com/office/drawing/2014/main" id="{58E9B1F8-65EF-4B2B-B9AC-7ED1E9C9B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739" y="3516393"/>
              <a:ext cx="7878274" cy="495369"/>
            </a:xfrm>
            <a:prstGeom prst="rect">
              <a:avLst/>
            </a:prstGeom>
          </p:spPr>
        </p:pic>
        <p:pic>
          <p:nvPicPr>
            <p:cNvPr id="20" name="Picture 19">
              <a:extLst>
                <a:ext uri="{FF2B5EF4-FFF2-40B4-BE49-F238E27FC236}">
                  <a16:creationId xmlns:a16="http://schemas.microsoft.com/office/drawing/2014/main" id="{FA3C0ABC-E69A-4ECB-848B-70D9988244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4848" y="4431981"/>
              <a:ext cx="1886213" cy="466790"/>
            </a:xfrm>
            <a:prstGeom prst="rect">
              <a:avLst/>
            </a:prstGeom>
          </p:spPr>
        </p:pic>
        <p:pic>
          <p:nvPicPr>
            <p:cNvPr id="22" name="Picture 21">
              <a:extLst>
                <a:ext uri="{FF2B5EF4-FFF2-40B4-BE49-F238E27FC236}">
                  <a16:creationId xmlns:a16="http://schemas.microsoft.com/office/drawing/2014/main" id="{9E55B2A0-0C58-42CB-8BC6-3BA3E75152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9119" y="2670447"/>
              <a:ext cx="1714739" cy="390580"/>
            </a:xfrm>
            <a:prstGeom prst="rect">
              <a:avLst/>
            </a:prstGeom>
          </p:spPr>
        </p:pic>
        <p:pic>
          <p:nvPicPr>
            <p:cNvPr id="24" name="Picture 23">
              <a:extLst>
                <a:ext uri="{FF2B5EF4-FFF2-40B4-BE49-F238E27FC236}">
                  <a16:creationId xmlns:a16="http://schemas.microsoft.com/office/drawing/2014/main" id="{C08AFDD2-EF9D-4A5A-85E9-EFBFED160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0009" y="5820182"/>
              <a:ext cx="4925112" cy="552527"/>
            </a:xfrm>
            <a:prstGeom prst="rect">
              <a:avLst/>
            </a:prstGeom>
          </p:spPr>
        </p:pic>
        <p:pic>
          <p:nvPicPr>
            <p:cNvPr id="26" name="Picture 25">
              <a:extLst>
                <a:ext uri="{FF2B5EF4-FFF2-40B4-BE49-F238E27FC236}">
                  <a16:creationId xmlns:a16="http://schemas.microsoft.com/office/drawing/2014/main" id="{ED1ACD77-ABF0-4C10-B27F-8DD570176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3597" y="2286000"/>
              <a:ext cx="1057423" cy="419158"/>
            </a:xfrm>
            <a:prstGeom prst="rect">
              <a:avLst/>
            </a:prstGeom>
          </p:spPr>
        </p:pic>
        <p:pic>
          <p:nvPicPr>
            <p:cNvPr id="28" name="Picture 27">
              <a:extLst>
                <a:ext uri="{FF2B5EF4-FFF2-40B4-BE49-F238E27FC236}">
                  <a16:creationId xmlns:a16="http://schemas.microsoft.com/office/drawing/2014/main" id="{8FA810A6-AF1A-4644-9ECE-A312EA963F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301" y="4404118"/>
              <a:ext cx="1810003" cy="552527"/>
            </a:xfrm>
            <a:prstGeom prst="rect">
              <a:avLst/>
            </a:prstGeom>
          </p:spPr>
        </p:pic>
        <p:pic>
          <p:nvPicPr>
            <p:cNvPr id="30" name="Picture 29">
              <a:extLst>
                <a:ext uri="{FF2B5EF4-FFF2-40B4-BE49-F238E27FC236}">
                  <a16:creationId xmlns:a16="http://schemas.microsoft.com/office/drawing/2014/main" id="{CE222130-60E2-4DBC-AC54-EF07016C0A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9495" y="5343723"/>
              <a:ext cx="1371791" cy="447737"/>
            </a:xfrm>
            <a:prstGeom prst="rect">
              <a:avLst/>
            </a:prstGeom>
          </p:spPr>
        </p:pic>
      </p:grpSp>
    </p:spTree>
    <p:extLst>
      <p:ext uri="{BB962C8B-B14F-4D97-AF65-F5344CB8AC3E}">
        <p14:creationId xmlns:p14="http://schemas.microsoft.com/office/powerpoint/2010/main" val="87766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9C7294-7DE0-47BF-B1AD-F05AE9F8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6" y="1385768"/>
            <a:ext cx="11885612" cy="5319832"/>
          </a:xfrm>
          <a:prstGeom prst="rect">
            <a:avLst/>
          </a:prstGeom>
        </p:spPr>
      </p:pic>
      <p:sp>
        <p:nvSpPr>
          <p:cNvPr id="5" name="Title 5">
            <a:extLst>
              <a:ext uri="{FF2B5EF4-FFF2-40B4-BE49-F238E27FC236}">
                <a16:creationId xmlns:a16="http://schemas.microsoft.com/office/drawing/2014/main" id="{A97B2706-9220-4DB4-9796-8432F15EA374}"/>
              </a:ext>
            </a:extLst>
          </p:cNvPr>
          <p:cNvSpPr txBox="1">
            <a:spLocks/>
          </p:cNvSpPr>
          <p:nvPr/>
        </p:nvSpPr>
        <p:spPr>
          <a:xfrm>
            <a:off x="3095227" y="304800"/>
            <a:ext cx="599837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pPr algn="ctr"/>
            <a:r>
              <a:rPr lang="en-US" b="1" dirty="0">
                <a:solidFill>
                  <a:schemeClr val="tx1"/>
                </a:solidFill>
              </a:rPr>
              <a:t>Sentiment Analysis (Cont’d)</a:t>
            </a:r>
          </a:p>
        </p:txBody>
      </p:sp>
      <p:sp>
        <p:nvSpPr>
          <p:cNvPr id="21" name="Rectangle 20">
            <a:extLst>
              <a:ext uri="{FF2B5EF4-FFF2-40B4-BE49-F238E27FC236}">
                <a16:creationId xmlns:a16="http://schemas.microsoft.com/office/drawing/2014/main" id="{442E3410-E363-4429-A0E3-33AFD2B0B207}"/>
              </a:ext>
            </a:extLst>
          </p:cNvPr>
          <p:cNvSpPr/>
          <p:nvPr/>
        </p:nvSpPr>
        <p:spPr>
          <a:xfrm rot="5400000">
            <a:off x="3922711" y="3703829"/>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3" name="Rectangle 22">
            <a:extLst>
              <a:ext uri="{FF2B5EF4-FFF2-40B4-BE49-F238E27FC236}">
                <a16:creationId xmlns:a16="http://schemas.microsoft.com/office/drawing/2014/main" id="{EBF2D253-B9E5-4AEF-8272-EBA4C8DAB4CA}"/>
              </a:ext>
            </a:extLst>
          </p:cNvPr>
          <p:cNvSpPr/>
          <p:nvPr/>
        </p:nvSpPr>
        <p:spPr>
          <a:xfrm rot="5400000">
            <a:off x="6208711" y="4914901"/>
            <a:ext cx="304802" cy="381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25" name="Content Placeholder 2">
            <a:extLst>
              <a:ext uri="{FF2B5EF4-FFF2-40B4-BE49-F238E27FC236}">
                <a16:creationId xmlns:a16="http://schemas.microsoft.com/office/drawing/2014/main" id="{F8A7513D-1C2C-4506-8C0E-07BB44EED350}"/>
              </a:ext>
            </a:extLst>
          </p:cNvPr>
          <p:cNvSpPr>
            <a:spLocks noGrp="1"/>
          </p:cNvSpPr>
          <p:nvPr>
            <p:ph sz="half" idx="1"/>
          </p:nvPr>
        </p:nvSpPr>
        <p:spPr>
          <a:xfrm>
            <a:off x="303212" y="914400"/>
            <a:ext cx="5943600" cy="457200"/>
          </a:xfrm>
        </p:spPr>
        <p:txBody>
          <a:bodyPr>
            <a:normAutofit fontScale="92500" lnSpcReduction="20000"/>
          </a:bodyPr>
          <a:lstStyle/>
          <a:p>
            <a:pPr marL="0" indent="0">
              <a:lnSpc>
                <a:spcPct val="110000"/>
              </a:lnSpc>
              <a:buNone/>
            </a:pPr>
            <a:r>
              <a:rPr lang="en-US" dirty="0"/>
              <a:t>NLP – tokenization and </a:t>
            </a:r>
            <a:r>
              <a:rPr lang="en-US" dirty="0" err="1"/>
              <a:t>stopwords</a:t>
            </a:r>
            <a:r>
              <a:rPr lang="en-US" dirty="0"/>
              <a:t> removal</a:t>
            </a:r>
            <a:endParaRPr lang="en-HK" dirty="0"/>
          </a:p>
        </p:txBody>
      </p:sp>
    </p:spTree>
    <p:extLst>
      <p:ext uri="{BB962C8B-B14F-4D97-AF65-F5344CB8AC3E}">
        <p14:creationId xmlns:p14="http://schemas.microsoft.com/office/powerpoint/2010/main" val="21207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l="-11000" r="-1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332037" y="2933700"/>
            <a:ext cx="752475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Assets Management</a:t>
            </a:r>
          </a:p>
        </p:txBody>
      </p:sp>
    </p:spTree>
    <p:extLst>
      <p:ext uri="{BB962C8B-B14F-4D97-AF65-F5344CB8AC3E}">
        <p14:creationId xmlns:p14="http://schemas.microsoft.com/office/powerpoint/2010/main" val="256018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288DC-AF2D-447D-BCE6-F4C4F8A3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6" y="761999"/>
            <a:ext cx="4972050" cy="5964457"/>
          </a:xfrm>
          <a:prstGeom prst="rect">
            <a:avLst/>
          </a:prstGeom>
        </p:spPr>
      </p:pic>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3676998248"/>
              </p:ext>
            </p:extLst>
          </p:nvPr>
        </p:nvGraphicFramePr>
        <p:xfrm>
          <a:off x="6037263" y="897158"/>
          <a:ext cx="5410200" cy="582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3503612" y="23768"/>
            <a:ext cx="4857751"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Modern Portfolio Theory</a:t>
            </a:r>
          </a:p>
        </p:txBody>
      </p:sp>
      <p:sp>
        <p:nvSpPr>
          <p:cNvPr id="9" name="Rectangle 8">
            <a:extLst>
              <a:ext uri="{FF2B5EF4-FFF2-40B4-BE49-F238E27FC236}">
                <a16:creationId xmlns:a16="http://schemas.microsoft.com/office/drawing/2014/main" id="{308DB393-5907-4EF6-9C71-D459596E378D}"/>
              </a:ext>
            </a:extLst>
          </p:cNvPr>
          <p:cNvSpPr/>
          <p:nvPr/>
        </p:nvSpPr>
        <p:spPr>
          <a:xfrm rot="5400000">
            <a:off x="1355496" y="981167"/>
            <a:ext cx="609599" cy="260966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40678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2132012" y="76201"/>
            <a:ext cx="7924800" cy="46447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2 risky assets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83EA15-615D-44DF-A2C4-F9B824AC759B}"/>
                  </a:ext>
                </a:extLst>
              </p:cNvPr>
              <p:cNvSpPr txBox="1"/>
              <p:nvPr/>
            </p:nvSpPr>
            <p:spPr>
              <a:xfrm>
                <a:off x="1141412" y="830955"/>
                <a:ext cx="4180632" cy="410497"/>
              </a:xfrm>
              <a:prstGeom prst="rect">
                <a:avLst/>
              </a:prstGeom>
              <a:noFill/>
              <a:ln>
                <a:no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𝑟</m:t>
                              </m:r>
                            </m:e>
                            <m:sub>
                              <m:r>
                                <a:rPr lang="en-US" b="0" i="1" smtClean="0">
                                  <a:solidFill>
                                    <a:srgbClr val="FF0000"/>
                                  </a:solidFill>
                                  <a:latin typeface="Cambria Math" panose="02040503050406030204" pitchFamily="18" charset="0"/>
                                </a:rPr>
                                <m:t>𝑝</m:t>
                              </m:r>
                            </m:sub>
                          </m:sSub>
                        </m:e>
                      </m:d>
                      <m:r>
                        <a:rPr lang="en-US" b="0" i="1" smtClean="0">
                          <a:solidFill>
                            <a:srgbClr val="FF0000"/>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1</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𝑛</m:t>
                          </m:r>
                        </m:sub>
                      </m:sSub>
                      <m:r>
                        <a:rPr lang="en-US" b="0" i="1" smtClean="0">
                          <a:solidFill>
                            <a:schemeClr val="tx1"/>
                          </a:solidFill>
                          <a:latin typeface="Cambria Math" panose="02040503050406030204" pitchFamily="18" charset="0"/>
                          <a:ea typeface="Cambria Math" panose="02040503050406030204" pitchFamily="18" charset="0"/>
                        </a:rPr>
                        <m:t>𝐸</m:t>
                      </m:r>
                    </m:oMath>
                  </m:oMathPara>
                </a14:m>
                <a:endParaRPr lang="en-HK" dirty="0">
                  <a:solidFill>
                    <a:srgbClr val="FF0000"/>
                  </a:solidFill>
                </a:endParaRPr>
              </a:p>
            </p:txBody>
          </p:sp>
        </mc:Choice>
        <mc:Fallback xmlns="">
          <p:sp>
            <p:nvSpPr>
              <p:cNvPr id="8" name="TextBox 7">
                <a:extLst>
                  <a:ext uri="{FF2B5EF4-FFF2-40B4-BE49-F238E27FC236}">
                    <a16:creationId xmlns:a16="http://schemas.microsoft.com/office/drawing/2014/main" id="{FE83EA15-615D-44DF-A2C4-F9B824AC759B}"/>
                  </a:ext>
                </a:extLst>
              </p:cNvPr>
              <p:cNvSpPr txBox="1">
                <a:spLocks noRot="1" noChangeAspect="1" noMove="1" noResize="1" noEditPoints="1" noAdjustHandles="1" noChangeArrowheads="1" noChangeShapeType="1" noTextEdit="1"/>
              </p:cNvSpPr>
              <p:nvPr/>
            </p:nvSpPr>
            <p:spPr>
              <a:xfrm>
                <a:off x="1141412" y="830955"/>
                <a:ext cx="4180632" cy="410497"/>
              </a:xfrm>
              <a:prstGeom prst="rect">
                <a:avLst/>
              </a:prstGeom>
              <a:blipFill>
                <a:blip r:embed="rId2"/>
                <a:stretch>
                  <a:fillRect b="-2941"/>
                </a:stretch>
              </a:blipFill>
              <a:ln>
                <a:no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ADFA46-C0AA-428B-9DE5-DD1844852417}"/>
                  </a:ext>
                </a:extLst>
              </p:cNvPr>
              <p:cNvSpPr/>
              <p:nvPr/>
            </p:nvSpPr>
            <p:spPr>
              <a:xfrm>
                <a:off x="6866782" y="451235"/>
                <a:ext cx="2743200" cy="1169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HK" i="1" smtClean="0">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𝜎</m:t>
                          </m:r>
                        </m:e>
                        <m:sub>
                          <m:r>
                            <a:rPr lang="en-HK" i="1">
                              <a:solidFill>
                                <a:srgbClr val="FF0000"/>
                              </a:solidFill>
                              <a:latin typeface="Cambria Math" panose="02040503050406030204" pitchFamily="18" charset="0"/>
                            </a:rPr>
                            <m:t>𝑝</m:t>
                          </m:r>
                        </m:sub>
                      </m:sSub>
                      <m:r>
                        <a:rPr lang="en-HK" i="0" smtClean="0">
                          <a:solidFill>
                            <a:schemeClr val="tx1"/>
                          </a:solidFill>
                          <a:latin typeface="Cambria Math" panose="02040503050406030204" pitchFamily="18" charset="0"/>
                        </a:rPr>
                        <m:t>=</m:t>
                      </m:r>
                      <m:rad>
                        <m:radPr>
                          <m:degHide m:val="on"/>
                          <m:ctrlPr>
                            <a:rPr lang="en-HK" i="1">
                              <a:solidFill>
                                <a:schemeClr val="tx1"/>
                              </a:solidFill>
                              <a:latin typeface="Cambria Math" panose="02040503050406030204" pitchFamily="18" charset="0"/>
                            </a:rPr>
                          </m:ctrlPr>
                        </m:radPr>
                        <m:deg/>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𝑖</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𝑗</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𝜎</m:t>
                                      </m:r>
                                    </m:e>
                                    <m:sub>
                                      <m:r>
                                        <a:rPr lang="en-HK" i="1">
                                          <a:solidFill>
                                            <a:schemeClr val="tx1"/>
                                          </a:solidFill>
                                          <a:latin typeface="Cambria Math" panose="02040503050406030204" pitchFamily="18" charset="0"/>
                                        </a:rPr>
                                        <m:t>𝑖𝑗</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𝑖</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𝑗</m:t>
                                      </m:r>
                                    </m:sub>
                                  </m:sSub>
                                </m:e>
                              </m:nary>
                            </m:e>
                          </m:nary>
                        </m:e>
                      </m:rad>
                    </m:oMath>
                  </m:oMathPara>
                </a14:m>
                <a:endParaRPr lang="en-HK" dirty="0">
                  <a:solidFill>
                    <a:srgbClr val="FF0000"/>
                  </a:solidFill>
                </a:endParaRPr>
              </a:p>
            </p:txBody>
          </p:sp>
        </mc:Choice>
        <mc:Fallback xmlns="">
          <p:sp>
            <p:nvSpPr>
              <p:cNvPr id="11" name="Rectangle 10">
                <a:extLst>
                  <a:ext uri="{FF2B5EF4-FFF2-40B4-BE49-F238E27FC236}">
                    <a16:creationId xmlns:a16="http://schemas.microsoft.com/office/drawing/2014/main" id="{8FADFA46-C0AA-428B-9DE5-DD1844852417}"/>
                  </a:ext>
                </a:extLst>
              </p:cNvPr>
              <p:cNvSpPr>
                <a:spLocks noRot="1" noChangeAspect="1" noMove="1" noResize="1" noEditPoints="1" noAdjustHandles="1" noChangeArrowheads="1" noChangeShapeType="1" noTextEdit="1"/>
              </p:cNvSpPr>
              <p:nvPr/>
            </p:nvSpPr>
            <p:spPr>
              <a:xfrm>
                <a:off x="6866782" y="451235"/>
                <a:ext cx="2743200" cy="1169936"/>
              </a:xfrm>
              <a:prstGeom prst="rect">
                <a:avLst/>
              </a:prstGeom>
              <a:blipFill>
                <a:blip r:embed="rId3"/>
                <a:stretch>
                  <a:fillRect/>
                </a:stretch>
              </a:blipFill>
            </p:spPr>
            <p:txBody>
              <a:bodyPr/>
              <a:lstStyle/>
              <a:p>
                <a:r>
                  <a:rPr lang="en-HK">
                    <a:noFill/>
                  </a:rPr>
                  <a:t> </a:t>
                </a:r>
              </a:p>
            </p:txBody>
          </p:sp>
        </mc:Fallback>
      </mc:AlternateContent>
      <p:pic>
        <p:nvPicPr>
          <p:cNvPr id="3" name="Picture 2">
            <a:extLst>
              <a:ext uri="{FF2B5EF4-FFF2-40B4-BE49-F238E27FC236}">
                <a16:creationId xmlns:a16="http://schemas.microsoft.com/office/drawing/2014/main" id="{120E7169-2A48-4E3E-AC69-4D8C0C449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14" y="1645768"/>
            <a:ext cx="11741397" cy="5136031"/>
          </a:xfrm>
          <a:prstGeom prst="rect">
            <a:avLst/>
          </a:prstGeom>
        </p:spPr>
      </p:pic>
    </p:spTree>
    <p:extLst>
      <p:ext uri="{BB962C8B-B14F-4D97-AF65-F5344CB8AC3E}">
        <p14:creationId xmlns:p14="http://schemas.microsoft.com/office/powerpoint/2010/main" val="342204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9BDD-0EFB-4C1F-A4E0-24503640A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2" y="914399"/>
            <a:ext cx="11772900" cy="5787945"/>
          </a:xfrm>
          <a:prstGeom prst="rect">
            <a:avLst/>
          </a:prstGeom>
        </p:spPr>
      </p:pic>
      <p:sp>
        <p:nvSpPr>
          <p:cNvPr id="7" name="Title 5">
            <a:extLst>
              <a:ext uri="{FF2B5EF4-FFF2-40B4-BE49-F238E27FC236}">
                <a16:creationId xmlns:a16="http://schemas.microsoft.com/office/drawing/2014/main" id="{AB8D6BC8-E519-4EFB-A25E-E0F2DC01B605}"/>
              </a:ext>
            </a:extLst>
          </p:cNvPr>
          <p:cNvSpPr txBox="1">
            <a:spLocks/>
          </p:cNvSpPr>
          <p:nvPr/>
        </p:nvSpPr>
        <p:spPr>
          <a:xfrm>
            <a:off x="2093912" y="288165"/>
            <a:ext cx="8001000" cy="4104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3 risky assets</a:t>
            </a:r>
          </a:p>
        </p:txBody>
      </p:sp>
      <p:pic>
        <p:nvPicPr>
          <p:cNvPr id="5" name="Picture 4">
            <a:extLst>
              <a:ext uri="{FF2B5EF4-FFF2-40B4-BE49-F238E27FC236}">
                <a16:creationId xmlns:a16="http://schemas.microsoft.com/office/drawing/2014/main" id="{9B34991F-91F2-4FFF-82DC-8CD7C554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 y="914398"/>
            <a:ext cx="11772900" cy="5806737"/>
          </a:xfrm>
          <a:prstGeom prst="rect">
            <a:avLst/>
          </a:prstGeom>
        </p:spPr>
      </p:pic>
    </p:spTree>
    <p:extLst>
      <p:ext uri="{BB962C8B-B14F-4D97-AF65-F5344CB8AC3E}">
        <p14:creationId xmlns:p14="http://schemas.microsoft.com/office/powerpoint/2010/main" val="11624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789362" y="128631"/>
            <a:ext cx="4610100" cy="5628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a:t>
            </a:r>
          </a:p>
        </p:txBody>
      </p:sp>
      <p:pic>
        <p:nvPicPr>
          <p:cNvPr id="4" name="Picture 3">
            <a:extLst>
              <a:ext uri="{FF2B5EF4-FFF2-40B4-BE49-F238E27FC236}">
                <a16:creationId xmlns:a16="http://schemas.microsoft.com/office/drawing/2014/main" id="{3A347C4B-71FD-4CB0-AFC6-5074CE1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70066"/>
            <a:ext cx="11734800" cy="5935534"/>
          </a:xfrm>
          <a:prstGeom prst="rect">
            <a:avLst/>
          </a:prstGeom>
        </p:spPr>
      </p:pic>
    </p:spTree>
    <p:extLst>
      <p:ext uri="{BB962C8B-B14F-4D97-AF65-F5344CB8AC3E}">
        <p14:creationId xmlns:p14="http://schemas.microsoft.com/office/powerpoint/2010/main" val="40794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1905000" cy="1295400"/>
          </a:xfrm>
        </p:spPr>
        <p:txBody>
          <a:bodyPr>
            <a:normAutofit fontScale="90000"/>
          </a:bodyPr>
          <a:lstStyle/>
          <a:p>
            <a:r>
              <a:rPr lang="en-US" b="1" dirty="0">
                <a:solidFill>
                  <a:schemeClr val="tx1"/>
                </a:solidFill>
              </a:rPr>
              <a:t>Use</a:t>
            </a:r>
            <a:br>
              <a:rPr lang="en-US" b="1" dirty="0">
                <a:solidFill>
                  <a:schemeClr val="tx1"/>
                </a:solidFill>
              </a:rPr>
            </a:br>
            <a:r>
              <a:rPr lang="en-US" b="1" dirty="0">
                <a:solidFill>
                  <a:schemeClr val="tx1"/>
                </a:solidFill>
              </a:rPr>
              <a:t>Case</a:t>
            </a:r>
            <a:br>
              <a:rPr lang="en-US" b="1" dirty="0">
                <a:solidFill>
                  <a:schemeClr val="tx1"/>
                </a:solidFill>
              </a:rPr>
            </a:br>
            <a:r>
              <a:rPr lang="en-US" b="1" dirty="0">
                <a:solidFill>
                  <a:schemeClr val="tx1"/>
                </a:solidFill>
              </a:rPr>
              <a:t>Diagram</a:t>
            </a:r>
          </a:p>
        </p:txBody>
      </p:sp>
      <p:pic>
        <p:nvPicPr>
          <p:cNvPr id="7" name="Picture 6">
            <a:extLst>
              <a:ext uri="{FF2B5EF4-FFF2-40B4-BE49-F238E27FC236}">
                <a16:creationId xmlns:a16="http://schemas.microsoft.com/office/drawing/2014/main" id="{C1446A4F-6A90-4503-BE21-88A017D7B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1" y="-1"/>
            <a:ext cx="9982201" cy="6782091"/>
          </a:xfrm>
          <a:prstGeom prst="parallelogram">
            <a:avLst>
              <a:gd name="adj" fmla="val 0"/>
            </a:avLst>
          </a:prstGeom>
        </p:spPr>
      </p:pic>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122612" y="152400"/>
            <a:ext cx="6276975" cy="4866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3" name="Picture 2">
            <a:extLst>
              <a:ext uri="{FF2B5EF4-FFF2-40B4-BE49-F238E27FC236}">
                <a16:creationId xmlns:a16="http://schemas.microsoft.com/office/drawing/2014/main" id="{1F112907-3DC0-46F3-A39A-CBBBA5DC6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5" y="692228"/>
            <a:ext cx="11733213" cy="6013372"/>
          </a:xfrm>
          <a:prstGeom prst="rect">
            <a:avLst/>
          </a:prstGeom>
        </p:spPr>
      </p:pic>
    </p:spTree>
    <p:extLst>
      <p:ext uri="{BB962C8B-B14F-4D97-AF65-F5344CB8AC3E}">
        <p14:creationId xmlns:p14="http://schemas.microsoft.com/office/powerpoint/2010/main" val="31244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Technical Analysis</a:t>
            </a:r>
          </a:p>
        </p:txBody>
      </p:sp>
    </p:spTree>
    <p:extLst>
      <p:ext uri="{BB962C8B-B14F-4D97-AF65-F5344CB8AC3E}">
        <p14:creationId xmlns:p14="http://schemas.microsoft.com/office/powerpoint/2010/main" val="23841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4103684128"/>
              </p:ext>
            </p:extLst>
          </p:nvPr>
        </p:nvGraphicFramePr>
        <p:xfrm>
          <a:off x="6323012" y="876301"/>
          <a:ext cx="5410200" cy="582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151605" y="176169"/>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mathematical calculations based on the price, volume, or open interest of a security or contract to predict future price movements</a:t>
            </a:r>
          </a:p>
        </p:txBody>
      </p:sp>
      <p:graphicFrame>
        <p:nvGraphicFramePr>
          <p:cNvPr id="7" name="Diagram 6" descr="Radial cycle shows the relationship between 4 tasks in a group">
            <a:extLst>
              <a:ext uri="{FF2B5EF4-FFF2-40B4-BE49-F238E27FC236}">
                <a16:creationId xmlns:a16="http://schemas.microsoft.com/office/drawing/2014/main" id="{5A7ED3CA-BD86-4A8B-866C-22F2C29FDEE5}"/>
              </a:ext>
            </a:extLst>
          </p:cNvPr>
          <p:cNvGraphicFramePr/>
          <p:nvPr>
            <p:extLst>
              <p:ext uri="{D42A27DB-BD31-4B8C-83A1-F6EECF244321}">
                <p14:modId xmlns:p14="http://schemas.microsoft.com/office/powerpoint/2010/main" val="3418195161"/>
              </p:ext>
            </p:extLst>
          </p:nvPr>
        </p:nvGraphicFramePr>
        <p:xfrm>
          <a:off x="484086" y="876301"/>
          <a:ext cx="5410200" cy="5829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40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962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err="1">
                <a:solidFill>
                  <a:schemeClr val="tx1"/>
                </a:solidFill>
              </a:rPr>
              <a:t>CandleSticks</a:t>
            </a:r>
            <a:r>
              <a:rPr lang="en-US" sz="3200" b="1" dirty="0">
                <a:solidFill>
                  <a:schemeClr val="tx1"/>
                </a:solidFill>
              </a:rPr>
              <a:t> Chart</a:t>
            </a:r>
          </a:p>
        </p:txBody>
      </p:sp>
      <p:pic>
        <p:nvPicPr>
          <p:cNvPr id="9" name="Picture 8">
            <a:extLst>
              <a:ext uri="{FF2B5EF4-FFF2-40B4-BE49-F238E27FC236}">
                <a16:creationId xmlns:a16="http://schemas.microsoft.com/office/drawing/2014/main" id="{007C8425-7801-4F04-AE5D-5E00069FA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08" y="914400"/>
            <a:ext cx="11669807" cy="5715000"/>
          </a:xfrm>
          <a:prstGeom prst="rect">
            <a:avLst/>
          </a:prstGeom>
        </p:spPr>
      </p:pic>
      <p:pic>
        <p:nvPicPr>
          <p:cNvPr id="10" name="Picture 9">
            <a:extLst>
              <a:ext uri="{FF2B5EF4-FFF2-40B4-BE49-F238E27FC236}">
                <a16:creationId xmlns:a16="http://schemas.microsoft.com/office/drawing/2014/main" id="{C03101BD-914F-4DCC-964D-763D019D453F}"/>
              </a:ext>
            </a:extLst>
          </p:cNvPr>
          <p:cNvPicPr>
            <a:picLocks noChangeAspect="1"/>
          </p:cNvPicPr>
          <p:nvPr/>
        </p:nvPicPr>
        <p:blipFill>
          <a:blip r:embed="rId3"/>
          <a:stretch>
            <a:fillRect/>
          </a:stretch>
        </p:blipFill>
        <p:spPr>
          <a:xfrm>
            <a:off x="275059" y="1409700"/>
            <a:ext cx="4724399" cy="2362200"/>
          </a:xfrm>
          <a:prstGeom prst="rect">
            <a:avLst/>
          </a:prstGeom>
        </p:spPr>
      </p:pic>
    </p:spTree>
    <p:extLst>
      <p:ext uri="{BB962C8B-B14F-4D97-AF65-F5344CB8AC3E}">
        <p14:creationId xmlns:p14="http://schemas.microsoft.com/office/powerpoint/2010/main" val="32319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50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Moving Averages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585D2FA-F34A-4C2D-BF27-198804FFFDE1}"/>
                  </a:ext>
                </a:extLst>
              </p:cNvPr>
              <p:cNvSpPr/>
              <p:nvPr/>
            </p:nvSpPr>
            <p:spPr>
              <a:xfrm>
                <a:off x="684212" y="838200"/>
                <a:ext cx="4648200" cy="101579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𝑆𝑖𝑚𝑝𝑙𝑒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𝑀𝑜𝑣𝑖𝑛𝑔</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𝐴𝑣𝑒𝑟𝑎𝑔𝑒</m:t>
                      </m:r>
                      <m:r>
                        <a:rPr lang="en-HK" i="1"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f>
                        <m:f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sub>
                          </m:sSub>
                        </m:num>
                        <m:den>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den>
                      </m:f>
                    </m:oMath>
                  </m:oMathPara>
                </a14:m>
                <a:endPar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where </a:t>
                </a:r>
                <a14:m>
                  <m:oMath xmlns:m="http://schemas.openxmlformats.org/officeDocument/2006/math">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close of day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the period</a:t>
                </a:r>
              </a:p>
            </p:txBody>
          </p:sp>
        </mc:Choice>
        <mc:Fallback xmlns="">
          <p:sp>
            <p:nvSpPr>
              <p:cNvPr id="3" name="Rectangle 2">
                <a:extLst>
                  <a:ext uri="{FF2B5EF4-FFF2-40B4-BE49-F238E27FC236}">
                    <a16:creationId xmlns:a16="http://schemas.microsoft.com/office/drawing/2014/main" id="{3585D2FA-F34A-4C2D-BF27-198804FFFDE1}"/>
                  </a:ext>
                </a:extLst>
              </p:cNvPr>
              <p:cNvSpPr>
                <a:spLocks noRot="1" noChangeAspect="1" noMove="1" noResize="1" noEditPoints="1" noAdjustHandles="1" noChangeArrowheads="1" noChangeShapeType="1" noTextEdit="1"/>
              </p:cNvSpPr>
              <p:nvPr/>
            </p:nvSpPr>
            <p:spPr>
              <a:xfrm>
                <a:off x="684212" y="838200"/>
                <a:ext cx="4648200" cy="1015791"/>
              </a:xfrm>
              <a:prstGeom prst="rect">
                <a:avLst/>
              </a:prstGeom>
              <a:blipFill>
                <a:blip r:embed="rId2"/>
                <a:stretch>
                  <a:fillRect l="-1048" b="-843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E95D900-39D8-4228-ADB4-DA9695F5E6DE}"/>
                  </a:ext>
                </a:extLst>
              </p:cNvPr>
              <p:cNvSpPr/>
              <p:nvPr/>
            </p:nvSpPr>
            <p:spPr>
              <a:xfrm>
                <a:off x="6551612" y="319757"/>
                <a:ext cx="4724400" cy="17253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𝐸𝑥𝑝𝑜𝑛𝑒𝑛𝑡𝑖𝑎𝑙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𝑀𝑜𝑣𝑖𝑛𝑔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𝐴𝑣𝑒𝑟𝑎𝑔𝑒</m:t>
                      </m:r>
                      <m:r>
                        <a:rPr lang="en-HK" i="0">
                          <a:solidFill>
                            <a:srgbClr val="FF0000"/>
                          </a:solidFill>
                          <a:latin typeface="Cambria Math" panose="02040503050406030204" pitchFamily="18" charset="0"/>
                        </a:rPr>
                        <m:t>: </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0">
                              <a:solidFill>
                                <a:schemeClr val="tx1"/>
                              </a:solidFill>
                              <a:latin typeface="Cambria Math" panose="02040503050406030204" pitchFamily="18" charset="0"/>
                            </a:rPr>
                            <m:t>0</m:t>
                          </m:r>
                        </m:sub>
                      </m:sSub>
                      <m:r>
                        <a:rPr lang="en-HK" i="0">
                          <a:solidFill>
                            <a:schemeClr val="tx1"/>
                          </a:solidFill>
                          <a:latin typeface="Cambria Math" panose="02040503050406030204" pitchFamily="18" charset="0"/>
                        </a:rPr>
                        <m:t>= </m:t>
                      </m:r>
                      <m:sSub>
                        <m:sSubPr>
                          <m:ctrlPr>
                            <a:rPr lang="en-HK"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𝑆𝑀𝐴</m:t>
                          </m:r>
                        </m:sub>
                      </m:sSub>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solidFill>
                            <a:schemeClr val="tx1"/>
                          </a:solidFill>
                          <a:latin typeface="Cambria Math" panose="02040503050406030204" pitchFamily="18" charset="0"/>
                        </a:rPr>
                        <m:t>𝑤𝑒𝑖𝑔h𝑡</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𝑚𝑢𝑙𝑡𝑖𝑝𝑙𝑖𝑒𝑟</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𝛼</m:t>
                      </m:r>
                      <m:r>
                        <a:rPr lang="en-HK" i="0">
                          <a:solidFill>
                            <a:schemeClr val="tx1"/>
                          </a:solidFill>
                          <a:latin typeface="Cambria Math" panose="02040503050406030204" pitchFamily="18" charset="0"/>
                        </a:rPr>
                        <m:t>=</m:t>
                      </m:r>
                      <m:f>
                        <m:fPr>
                          <m:ctrlPr>
                            <a:rPr lang="en-HK" i="1">
                              <a:solidFill>
                                <a:schemeClr val="tx1"/>
                              </a:solidFill>
                              <a:latin typeface="Cambria Math" panose="02040503050406030204" pitchFamily="18" charset="0"/>
                            </a:rPr>
                          </m:ctrlPr>
                        </m:fPr>
                        <m:num>
                          <m:r>
                            <a:rPr lang="en-HK" i="0">
                              <a:solidFill>
                                <a:schemeClr val="tx1"/>
                              </a:solidFill>
                              <a:latin typeface="Cambria Math" panose="02040503050406030204" pitchFamily="18" charset="0"/>
                            </a:rPr>
                            <m:t>2</m:t>
                          </m:r>
                        </m:num>
                        <m:den>
                          <m:r>
                            <a:rPr lang="en-HK" i="1">
                              <a:solidFill>
                                <a:schemeClr val="tx1"/>
                              </a:solidFill>
                              <a:latin typeface="Cambria Math" panose="02040503050406030204" pitchFamily="18" charset="0"/>
                            </a:rPr>
                            <m:t>𝑛</m:t>
                          </m:r>
                          <m:r>
                            <a:rPr lang="en-HK" i="0">
                              <a:solidFill>
                                <a:schemeClr val="tx1"/>
                              </a:solidFill>
                              <a:latin typeface="Cambria Math" panose="02040503050406030204" pitchFamily="18" charset="0"/>
                            </a:rPr>
                            <m:t>+1</m:t>
                          </m:r>
                        </m:den>
                      </m:f>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r>
                        <a:rPr lang="en-HK" i="0">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e>
                      </m:d>
                    </m:oMath>
                  </m:oMathPara>
                </a14:m>
                <a:endParaRPr lang="en-HK" dirty="0">
                  <a:solidFill>
                    <a:schemeClr val="tx1"/>
                  </a:solidFill>
                </a:endParaRPr>
              </a:p>
              <a:p>
                <a:r>
                  <a:rPr lang="en-US" dirty="0">
                    <a:solidFill>
                      <a:schemeClr val="tx1"/>
                    </a:solidFill>
                  </a:rPr>
                  <a:t>            </a:t>
                </a:r>
                <a14:m>
                  <m:oMath xmlns:m="http://schemas.openxmlformats.org/officeDocument/2006/math">
                    <m:r>
                      <a:rPr lang="en-HK">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e>
                    </m:d>
                    <m:r>
                      <a:rPr lang="en-HK">
                        <a:solidFill>
                          <a:schemeClr val="tx1"/>
                        </a:solidFill>
                        <a:latin typeface="Cambria Math" panose="02040503050406030204" pitchFamily="18" charset="0"/>
                      </a:rPr>
                      <m:t>+(1−</m:t>
                    </m:r>
                    <m:r>
                      <a:rPr lang="en-HK" i="1">
                        <a:solidFill>
                          <a:schemeClr val="tx1"/>
                        </a:solidFill>
                        <a:latin typeface="Cambria Math" panose="02040503050406030204" pitchFamily="18" charset="0"/>
                      </a:rPr>
                      <m:t>𝛼</m:t>
                    </m:r>
                    <m:r>
                      <a:rPr lang="en-HK">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a:solidFill>
                              <a:schemeClr val="tx1"/>
                            </a:solidFill>
                            <a:latin typeface="Cambria Math" panose="02040503050406030204" pitchFamily="18" charset="0"/>
                          </a:rPr>
                          <m:t>−1</m:t>
                        </m:r>
                      </m:sub>
                    </m:sSub>
                  </m:oMath>
                </a14:m>
                <a:endParaRPr lang="en-HK" dirty="0">
                  <a:solidFill>
                    <a:schemeClr val="tx1"/>
                  </a:solidFill>
                </a:endParaRPr>
              </a:p>
            </p:txBody>
          </p:sp>
        </mc:Choice>
        <mc:Fallback xmlns="">
          <p:sp>
            <p:nvSpPr>
              <p:cNvPr id="4" name="Rectangle 3">
                <a:extLst>
                  <a:ext uri="{FF2B5EF4-FFF2-40B4-BE49-F238E27FC236}">
                    <a16:creationId xmlns:a16="http://schemas.microsoft.com/office/drawing/2014/main" id="{1E95D900-39D8-4228-ADB4-DA9695F5E6DE}"/>
                  </a:ext>
                </a:extLst>
              </p:cNvPr>
              <p:cNvSpPr>
                <a:spLocks noRot="1" noChangeAspect="1" noMove="1" noResize="1" noEditPoints="1" noAdjustHandles="1" noChangeArrowheads="1" noChangeShapeType="1" noTextEdit="1"/>
              </p:cNvSpPr>
              <p:nvPr/>
            </p:nvSpPr>
            <p:spPr>
              <a:xfrm>
                <a:off x="6551612" y="319757"/>
                <a:ext cx="4724400" cy="1725344"/>
              </a:xfrm>
              <a:prstGeom prst="rect">
                <a:avLst/>
              </a:prstGeom>
              <a:blipFill>
                <a:blip r:embed="rId3"/>
                <a:stretch>
                  <a:fillRect l="-387" b="-2473"/>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6581D14B-7433-4F96-A517-85EB88C0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2" y="2236211"/>
            <a:ext cx="11887200" cy="4513848"/>
          </a:xfrm>
          <a:prstGeom prst="rect">
            <a:avLst/>
          </a:prstGeom>
        </p:spPr>
      </p:pic>
    </p:spTree>
    <p:extLst>
      <p:ext uri="{BB962C8B-B14F-4D97-AF65-F5344CB8AC3E}">
        <p14:creationId xmlns:p14="http://schemas.microsoft.com/office/powerpoint/2010/main" val="13138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BC22D5AC-B890-48B6-AB94-D340AC3F0307}"/>
              </a:ext>
            </a:extLst>
          </p:cNvPr>
          <p:cNvGraphicFramePr>
            <a:graphicFrameLocks noChangeAspect="1"/>
          </p:cNvGraphicFramePr>
          <p:nvPr>
            <p:extLst>
              <p:ext uri="{D42A27DB-BD31-4B8C-83A1-F6EECF244321}">
                <p14:modId xmlns:p14="http://schemas.microsoft.com/office/powerpoint/2010/main" val="3006668942"/>
              </p:ext>
            </p:extLst>
          </p:nvPr>
        </p:nvGraphicFramePr>
        <p:xfrm>
          <a:off x="2970212" y="228600"/>
          <a:ext cx="6095999" cy="6553200"/>
        </p:xfrm>
        <a:graphic>
          <a:graphicData uri="http://schemas.openxmlformats.org/presentationml/2006/ole">
            <mc:AlternateContent xmlns:mc="http://schemas.openxmlformats.org/markup-compatibility/2006">
              <mc:Choice xmlns:v="urn:schemas-microsoft-com:vml" Requires="v">
                <p:oleObj spid="_x0000_s4167" name="Worksheet" r:id="rId3" imgW="4524214" imgH="6172200" progId="Excel.Sheet.12">
                  <p:embed/>
                </p:oleObj>
              </mc:Choice>
              <mc:Fallback>
                <p:oleObj name="Worksheet" r:id="rId3" imgW="4524214" imgH="6172200" progId="Excel.Sheet.12">
                  <p:embed/>
                  <p:pic>
                    <p:nvPicPr>
                      <p:cNvPr id="0" name=""/>
                      <p:cNvPicPr/>
                      <p:nvPr/>
                    </p:nvPicPr>
                    <p:blipFill>
                      <a:blip r:embed="rId4"/>
                      <a:stretch>
                        <a:fillRect/>
                      </a:stretch>
                    </p:blipFill>
                    <p:spPr>
                      <a:xfrm>
                        <a:off x="2970212" y="228600"/>
                        <a:ext cx="6095999" cy="6553200"/>
                      </a:xfrm>
                      <a:prstGeom prst="rect">
                        <a:avLst/>
                      </a:prstGeom>
                    </p:spPr>
                  </p:pic>
                </p:oleObj>
              </mc:Fallback>
            </mc:AlternateContent>
          </a:graphicData>
        </a:graphic>
      </p:graphicFrame>
    </p:spTree>
    <p:extLst>
      <p:ext uri="{BB962C8B-B14F-4D97-AF65-F5344CB8AC3E}">
        <p14:creationId xmlns:p14="http://schemas.microsoft.com/office/powerpoint/2010/main" val="100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0668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MACD</a:t>
            </a:r>
          </a:p>
        </p:txBody>
      </p:sp>
      <p:pic>
        <p:nvPicPr>
          <p:cNvPr id="8" name="Picture 7">
            <a:extLst>
              <a:ext uri="{FF2B5EF4-FFF2-40B4-BE49-F238E27FC236}">
                <a16:creationId xmlns:a16="http://schemas.microsoft.com/office/drawing/2014/main" id="{1E11B391-180F-4A64-852E-45BC7065D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5400"/>
            <a:ext cx="11811000" cy="548640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2F0ACDE-3C3E-4A41-9981-F59E62DFDF19}"/>
                  </a:ext>
                </a:extLst>
              </p:cNvPr>
              <p:cNvSpPr/>
              <p:nvPr/>
            </p:nvSpPr>
            <p:spPr>
              <a:xfrm>
                <a:off x="150812" y="613386"/>
                <a:ext cx="3810000" cy="125701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=12­­</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26</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𝑆𝑖𝑔𝑛𝑎𝑙</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9</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𝑜𝑓</m:t>
                      </m:r>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𝐻𝑖𝑠𝑡𝑜𝑔𝑟𝑎𝑚</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2F0ACDE-3C3E-4A41-9981-F59E62DFDF19}"/>
                  </a:ext>
                </a:extLst>
              </p:cNvPr>
              <p:cNvSpPr>
                <a:spLocks noRot="1" noChangeAspect="1" noMove="1" noResize="1" noEditPoints="1" noAdjustHandles="1" noChangeArrowheads="1" noChangeShapeType="1" noTextEdit="1"/>
              </p:cNvSpPr>
              <p:nvPr/>
            </p:nvSpPr>
            <p:spPr>
              <a:xfrm>
                <a:off x="150812" y="613386"/>
                <a:ext cx="3810000" cy="1257011"/>
              </a:xfrm>
              <a:prstGeom prst="rect">
                <a:avLst/>
              </a:prstGeom>
              <a:blipFill>
                <a:blip r:embed="rId3"/>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35899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pic>
        <p:nvPicPr>
          <p:cNvPr id="4" name="Picture 3">
            <a:extLst>
              <a:ext uri="{FF2B5EF4-FFF2-40B4-BE49-F238E27FC236}">
                <a16:creationId xmlns:a16="http://schemas.microsoft.com/office/drawing/2014/main" id="{BE6756E5-7764-4552-A920-69EE67837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0" y="1371600"/>
            <a:ext cx="5893508" cy="5257799"/>
          </a:xfrm>
          <a:prstGeom prst="rect">
            <a:avLst/>
          </a:prstGeom>
        </p:spPr>
      </p:pic>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1827212" y="799807"/>
            <a:ext cx="3048000" cy="457200"/>
          </a:xfrm>
        </p:spPr>
        <p:txBody>
          <a:bodyPr>
            <a:normAutofit fontScale="92500" lnSpcReduction="20000"/>
          </a:bodyPr>
          <a:lstStyle/>
          <a:p>
            <a:pPr marL="0" indent="0">
              <a:lnSpc>
                <a:spcPct val="110000"/>
              </a:lnSpc>
              <a:buNone/>
            </a:pPr>
            <a:r>
              <a:rPr lang="en-US" u="sng" dirty="0"/>
              <a:t>Centerline Crossover</a:t>
            </a:r>
            <a:endParaRPr lang="en-HK" u="sng" dirty="0"/>
          </a:p>
        </p:txBody>
      </p:sp>
      <p:sp>
        <p:nvSpPr>
          <p:cNvPr id="9" name="Content Placeholder 2">
            <a:extLst>
              <a:ext uri="{FF2B5EF4-FFF2-40B4-BE49-F238E27FC236}">
                <a16:creationId xmlns:a16="http://schemas.microsoft.com/office/drawing/2014/main" id="{142702F0-986C-4DF4-AB3B-2425F64E430F}"/>
              </a:ext>
            </a:extLst>
          </p:cNvPr>
          <p:cNvSpPr txBox="1">
            <a:spLocks/>
          </p:cNvSpPr>
          <p:nvPr/>
        </p:nvSpPr>
        <p:spPr>
          <a:xfrm>
            <a:off x="7589305" y="799807"/>
            <a:ext cx="3048000"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Signal Line Crossover</a:t>
            </a:r>
            <a:endParaRPr lang="en-HK" u="sng" dirty="0"/>
          </a:p>
        </p:txBody>
      </p:sp>
      <p:pic>
        <p:nvPicPr>
          <p:cNvPr id="10" name="Picture 9">
            <a:extLst>
              <a:ext uri="{FF2B5EF4-FFF2-40B4-BE49-F238E27FC236}">
                <a16:creationId xmlns:a16="http://schemas.microsoft.com/office/drawing/2014/main" id="{B2D600DF-3223-418B-9CAD-FF2B7C26B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98" y="1371600"/>
            <a:ext cx="5392214" cy="5288019"/>
          </a:xfrm>
          <a:prstGeom prst="rect">
            <a:avLst/>
          </a:prstGeom>
        </p:spPr>
      </p:pic>
    </p:spTree>
    <p:extLst>
      <p:ext uri="{BB962C8B-B14F-4D97-AF65-F5344CB8AC3E}">
        <p14:creationId xmlns:p14="http://schemas.microsoft.com/office/powerpoint/2010/main" val="89067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4851399" y="759204"/>
            <a:ext cx="2486026" cy="457200"/>
          </a:xfrm>
        </p:spPr>
        <p:txBody>
          <a:bodyPr>
            <a:normAutofit fontScale="92500" lnSpcReduction="20000"/>
          </a:bodyPr>
          <a:lstStyle/>
          <a:p>
            <a:pPr marL="0" indent="0">
              <a:lnSpc>
                <a:spcPct val="110000"/>
              </a:lnSpc>
              <a:buNone/>
            </a:pPr>
            <a:r>
              <a:rPr lang="en-US" u="sng" dirty="0"/>
              <a:t>Price Divergence</a:t>
            </a:r>
            <a:endParaRPr lang="en-HK" u="sng" dirty="0"/>
          </a:p>
        </p:txBody>
      </p:sp>
      <p:pic>
        <p:nvPicPr>
          <p:cNvPr id="3" name="Picture 2">
            <a:extLst>
              <a:ext uri="{FF2B5EF4-FFF2-40B4-BE49-F238E27FC236}">
                <a16:creationId xmlns:a16="http://schemas.microsoft.com/office/drawing/2014/main" id="{CE3D7819-F8C2-45B8-AF6A-324479C2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2604"/>
            <a:ext cx="5714999" cy="5251070"/>
          </a:xfrm>
          <a:prstGeom prst="rect">
            <a:avLst/>
          </a:prstGeom>
        </p:spPr>
      </p:pic>
      <p:pic>
        <p:nvPicPr>
          <p:cNvPr id="8" name="Picture 7">
            <a:extLst>
              <a:ext uri="{FF2B5EF4-FFF2-40B4-BE49-F238E27FC236}">
                <a16:creationId xmlns:a16="http://schemas.microsoft.com/office/drawing/2014/main" id="{AAC45329-F11F-4DC0-96E5-6696B39E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292604"/>
            <a:ext cx="5715000" cy="5251071"/>
          </a:xfrm>
          <a:prstGeom prst="rect">
            <a:avLst/>
          </a:prstGeom>
        </p:spPr>
      </p:pic>
    </p:spTree>
    <p:extLst>
      <p:ext uri="{BB962C8B-B14F-4D97-AF65-F5344CB8AC3E}">
        <p14:creationId xmlns:p14="http://schemas.microsoft.com/office/powerpoint/2010/main" val="19740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152400"/>
            <a:ext cx="77724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PSAR</a:t>
            </a:r>
          </a:p>
        </p:txBody>
      </p:sp>
      <p:sp>
        <p:nvSpPr>
          <p:cNvPr id="2" name="Rectangle 1">
            <a:extLst>
              <a:ext uri="{FF2B5EF4-FFF2-40B4-BE49-F238E27FC236}">
                <a16:creationId xmlns:a16="http://schemas.microsoft.com/office/drawing/2014/main" id="{F5D055C1-F404-4F3F-9EA1-1ED775222E4A}"/>
              </a:ext>
            </a:extLst>
          </p:cNvPr>
          <p:cNvSpPr/>
          <p:nvPr/>
        </p:nvSpPr>
        <p:spPr>
          <a:xfrm>
            <a:off x="-1588" y="609600"/>
            <a:ext cx="6075217" cy="3046988"/>
          </a:xfrm>
          <a:prstGeom prst="rect">
            <a:avLst/>
          </a:prstGeom>
        </p:spPr>
        <p:txBody>
          <a:bodyPr wrap="square">
            <a:spAutoFit/>
          </a:bodyPr>
          <a:lstStyle/>
          <a:p>
            <a:pPr algn="just"/>
            <a:r>
              <a:rPr lang="en-US" sz="1200" b="1" dirty="0">
                <a:solidFill>
                  <a:srgbClr val="FF0000"/>
                </a:solidFill>
              </a:rPr>
              <a:t>Rising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highest high of the current uptrend.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high. AF can reach a maximum of .20, no matter how long the uptrend extends. </a:t>
            </a:r>
          </a:p>
          <a:p>
            <a:pPr algn="just"/>
            <a:endParaRPr lang="en-US" sz="1200" dirty="0"/>
          </a:p>
          <a:p>
            <a:pPr algn="just"/>
            <a:r>
              <a:rPr lang="en-US" sz="1200" dirty="0">
                <a:solidFill>
                  <a:srgbClr val="FF0000"/>
                </a:solidFill>
              </a:rPr>
              <a:t>Current SAR </a:t>
            </a:r>
            <a:r>
              <a:rPr lang="en-US" sz="1200" dirty="0"/>
              <a:t>= Prior SAR + Prior AF(Prior EP - Prior SAR)</a:t>
            </a:r>
          </a:p>
          <a:p>
            <a:pPr algn="just"/>
            <a:r>
              <a:rPr lang="en-US" sz="1200" dirty="0"/>
              <a:t>13-Apr-10 SAR = 48.28 = 48.13 + .14(49.20 - 48.13)</a:t>
            </a:r>
          </a:p>
          <a:p>
            <a:pPr algn="just"/>
            <a:endParaRPr lang="en-US" sz="1200" dirty="0"/>
          </a:p>
          <a:p>
            <a:pPr algn="just"/>
            <a:r>
              <a:rPr lang="en-US" sz="1200" dirty="0"/>
              <a:t>The Acceleration Factor is multiplied by the difference between the Extreme Point and the prior period's SAR. This is then added to the prior period's SAR. Note however that SAR can never be above the prior two periods' lows. Should SAR be above one of those lows, use the lowest of the two for SAR. </a:t>
            </a:r>
            <a:endParaRPr lang="en-HK" sz="1200" dirty="0"/>
          </a:p>
        </p:txBody>
      </p:sp>
      <p:sp>
        <p:nvSpPr>
          <p:cNvPr id="4" name="Rectangle 3">
            <a:extLst>
              <a:ext uri="{FF2B5EF4-FFF2-40B4-BE49-F238E27FC236}">
                <a16:creationId xmlns:a16="http://schemas.microsoft.com/office/drawing/2014/main" id="{2040F530-8319-444D-84F5-6F3E4A900074}"/>
              </a:ext>
            </a:extLst>
          </p:cNvPr>
          <p:cNvSpPr/>
          <p:nvPr/>
        </p:nvSpPr>
        <p:spPr>
          <a:xfrm>
            <a:off x="6094412" y="642384"/>
            <a:ext cx="6075217" cy="3046988"/>
          </a:xfrm>
          <a:prstGeom prst="rect">
            <a:avLst/>
          </a:prstGeom>
        </p:spPr>
        <p:txBody>
          <a:bodyPr wrap="square">
            <a:spAutoFit/>
          </a:bodyPr>
          <a:lstStyle/>
          <a:p>
            <a:pPr algn="just"/>
            <a:r>
              <a:rPr lang="en-US" sz="1200" b="1" dirty="0">
                <a:solidFill>
                  <a:srgbClr val="FF0000"/>
                </a:solidFill>
              </a:rPr>
              <a:t>Falling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lowest low of the current downtrend.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low. AF can reach a maximum of .20, no matter how long the downtrend extends. </a:t>
            </a:r>
          </a:p>
          <a:p>
            <a:pPr algn="just"/>
            <a:endParaRPr lang="en-US" sz="1200" dirty="0"/>
          </a:p>
          <a:p>
            <a:pPr algn="just"/>
            <a:r>
              <a:rPr lang="en-US" sz="1200" dirty="0">
                <a:solidFill>
                  <a:srgbClr val="FF0000"/>
                </a:solidFill>
              </a:rPr>
              <a:t>Current SAR </a:t>
            </a:r>
            <a:r>
              <a:rPr lang="en-US" sz="1200" dirty="0"/>
              <a:t>= Prior SAR - Prior AF(Prior SAR - Prior EP)</a:t>
            </a:r>
          </a:p>
          <a:p>
            <a:pPr algn="just"/>
            <a:r>
              <a:rPr lang="en-US" sz="1200" dirty="0"/>
              <a:t>9-Feb-10 SAR = 43.56 = 43.84 - .16(43.84 - 42.07)</a:t>
            </a:r>
          </a:p>
          <a:p>
            <a:pPr algn="just"/>
            <a:endParaRPr lang="en-US" sz="1200" dirty="0"/>
          </a:p>
          <a:p>
            <a:pPr algn="just"/>
            <a:r>
              <a:rPr lang="en-US" sz="1200" dirty="0"/>
              <a:t>The Acceleration Factor is multiplied by the difference between the Prior period's SAR and the Extreme Point. This is then subtracted from the prior period's SAR. Note however that SAR can never be below the prior two periods' highs. Should SAR be below one of those highs, use the highest of the two for SAR.</a:t>
            </a:r>
            <a:endParaRPr lang="en-HK" sz="1200" dirty="0"/>
          </a:p>
        </p:txBody>
      </p:sp>
      <p:pic>
        <p:nvPicPr>
          <p:cNvPr id="7" name="Picture 6">
            <a:extLst>
              <a:ext uri="{FF2B5EF4-FFF2-40B4-BE49-F238E27FC236}">
                <a16:creationId xmlns:a16="http://schemas.microsoft.com/office/drawing/2014/main" id="{D0ABF9DF-5D03-4A10-B968-E09698397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12" y="3643931"/>
            <a:ext cx="4637132" cy="3192397"/>
          </a:xfrm>
          <a:prstGeom prst="rect">
            <a:avLst/>
          </a:prstGeom>
        </p:spPr>
      </p:pic>
      <p:pic>
        <p:nvPicPr>
          <p:cNvPr id="9" name="Picture 8">
            <a:extLst>
              <a:ext uri="{FF2B5EF4-FFF2-40B4-BE49-F238E27FC236}">
                <a16:creationId xmlns:a16="http://schemas.microsoft.com/office/drawing/2014/main" id="{04D02067-F987-4DCD-8DE2-1F3F7C45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3643930"/>
            <a:ext cx="4637131" cy="3192397"/>
          </a:xfrm>
          <a:prstGeom prst="rect">
            <a:avLst/>
          </a:prstGeom>
        </p:spPr>
      </p:pic>
    </p:spTree>
    <p:extLst>
      <p:ext uri="{BB962C8B-B14F-4D97-AF65-F5344CB8AC3E}">
        <p14:creationId xmlns:p14="http://schemas.microsoft.com/office/powerpoint/2010/main" val="34410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3122771" cy="762000"/>
          </a:xfrm>
        </p:spPr>
        <p:txBody>
          <a:bodyPr/>
          <a:lstStyle/>
          <a:p>
            <a:r>
              <a:rPr lang="en-HK" b="1" dirty="0">
                <a:solidFill>
                  <a:schemeClr val="tx1"/>
                </a:solidFill>
              </a:rPr>
              <a:t>Methodology</a:t>
            </a:r>
            <a:endParaRPr lang="en-US" b="1" dirty="0">
              <a:solidFill>
                <a:schemeClr val="tx1"/>
              </a:solidFill>
            </a:endParaRPr>
          </a:p>
        </p:txBody>
      </p:sp>
      <p:sp>
        <p:nvSpPr>
          <p:cNvPr id="3" name="Content Placeholder 2"/>
          <p:cNvSpPr>
            <a:spLocks noGrp="1"/>
          </p:cNvSpPr>
          <p:nvPr>
            <p:ph sz="half" idx="1"/>
          </p:nvPr>
        </p:nvSpPr>
        <p:spPr>
          <a:xfrm>
            <a:off x="760412" y="1371600"/>
            <a:ext cx="5029200" cy="1981200"/>
          </a:xfrm>
        </p:spPr>
        <p:txBody>
          <a:bodyPr/>
          <a:lstStyle/>
          <a:p>
            <a:r>
              <a:rPr lang="en-US" dirty="0"/>
              <a:t>Mainly encompasses 3 parts</a:t>
            </a:r>
            <a:br>
              <a:rPr lang="en-US" dirty="0"/>
            </a:br>
            <a:endParaRPr lang="en-US" dirty="0"/>
          </a:p>
          <a:p>
            <a:r>
              <a:rPr lang="en-US" dirty="0"/>
              <a:t>Machine learning and Deep learning involved</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846868462"/>
              </p:ext>
            </p:extLst>
          </p:nvPr>
        </p:nvGraphicFramePr>
        <p:xfrm>
          <a:off x="6382944" y="3810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E5BDE4F-0A9D-40C2-9366-E240346C4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85" y="3657600"/>
            <a:ext cx="5467928" cy="2438400"/>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3726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(Cont’d)</a:t>
            </a:r>
          </a:p>
        </p:txBody>
      </p:sp>
      <p:pic>
        <p:nvPicPr>
          <p:cNvPr id="3" name="Picture 2">
            <a:extLst>
              <a:ext uri="{FF2B5EF4-FFF2-40B4-BE49-F238E27FC236}">
                <a16:creationId xmlns:a16="http://schemas.microsoft.com/office/drawing/2014/main" id="{FFCC0642-9AF2-4C8F-8678-CD70CDD31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838200"/>
            <a:ext cx="11743724" cy="5943600"/>
          </a:xfrm>
          <a:prstGeom prst="rect">
            <a:avLst/>
          </a:prstGeom>
        </p:spPr>
      </p:pic>
      <p:sp>
        <p:nvSpPr>
          <p:cNvPr id="4" name="Rectangle 3">
            <a:extLst>
              <a:ext uri="{FF2B5EF4-FFF2-40B4-BE49-F238E27FC236}">
                <a16:creationId xmlns:a16="http://schemas.microsoft.com/office/drawing/2014/main" id="{59E64A5C-AFE5-4C09-B95F-D3EFF3C633E6}"/>
              </a:ext>
            </a:extLst>
          </p:cNvPr>
          <p:cNvSpPr/>
          <p:nvPr/>
        </p:nvSpPr>
        <p:spPr>
          <a:xfrm>
            <a:off x="314207" y="1752600"/>
            <a:ext cx="7694612" cy="830997"/>
          </a:xfrm>
          <a:prstGeom prst="rect">
            <a:avLst/>
          </a:prstGeom>
        </p:spPr>
        <p:txBody>
          <a:bodyPr wrap="square">
            <a:spAutoFit/>
          </a:bodyPr>
          <a:lstStyle/>
          <a:p>
            <a:pPr algn="just"/>
            <a:r>
              <a:rPr lang="en-US" sz="1600" dirty="0"/>
              <a:t>As the price of a stock rises, the dots will rise as well, first slowly and then picking up speed and accelerating with the trend. The SAR starts to move a little faster as the trend develops, and the dots soon catch up to the price.</a:t>
            </a:r>
          </a:p>
        </p:txBody>
      </p:sp>
    </p:spTree>
    <p:extLst>
      <p:ext uri="{BB962C8B-B14F-4D97-AF65-F5344CB8AC3E}">
        <p14:creationId xmlns:p14="http://schemas.microsoft.com/office/powerpoint/2010/main" val="6834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a:t>
            </a:r>
            <a:r>
              <a:rPr lang="en-US" sz="3200" b="1" dirty="0" err="1">
                <a:solidFill>
                  <a:schemeClr val="tx1"/>
                </a:solidFill>
              </a:rPr>
              <a:t>BBands</a:t>
            </a:r>
            <a:r>
              <a:rPr lang="en-US" sz="3200" b="1" dirty="0">
                <a:solidFill>
                  <a:schemeClr val="tx1"/>
                </a:solidFill>
              </a:rPr>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DAA52-4C84-4875-9045-87E4602633F2}"/>
                  </a:ext>
                </a:extLst>
              </p:cNvPr>
              <p:cNvSpPr/>
              <p:nvPr/>
            </p:nvSpPr>
            <p:spPr>
              <a:xfrm>
                <a:off x="3379811" y="698407"/>
                <a:ext cx="2486002" cy="369332"/>
              </a:xfrm>
              <a:prstGeom prst="rect">
                <a:avLst/>
              </a:prstGeom>
            </p:spPr>
            <p:txBody>
              <a:bodyPr wrap="none">
                <a:spAutoFit/>
              </a:bodyPr>
              <a:lstStyle/>
              <a:p>
                <a:r>
                  <a:rPr lang="en-HK"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𝑀𝑖𝑑𝑑𝑙𝑒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𝐵𝑎𝑛𝑑</m:t>
                    </m:r>
                    <m:r>
                      <a:rPr lang="en-HK"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effectLst/>
                            <a:latin typeface="Cambria Math" panose="02040503050406030204" pitchFamily="18" charset="0"/>
                          </a:rPr>
                        </m:ctrlPr>
                      </m:sSubPr>
                      <m:e>
                        <m:r>
                          <a:rPr lang="en-HK" i="1">
                            <a:latin typeface="Cambria Math" panose="02040503050406030204" pitchFamily="18" charset="0"/>
                            <a:ea typeface="DengXian" panose="02010600030101010101" pitchFamily="2" charset="-122"/>
                            <a:cs typeface="Times New Roman" panose="02020603050405020304" pitchFamily="18" charset="0"/>
                          </a:rPr>
                          <m:t>20</m:t>
                        </m:r>
                      </m:e>
                      <m:sub>
                        <m:r>
                          <a:rPr lang="en-HK" i="1">
                            <a:latin typeface="Cambria Math" panose="02040503050406030204" pitchFamily="18" charset="0"/>
                            <a:ea typeface="DengXian" panose="02010600030101010101" pitchFamily="2" charset="-122"/>
                            <a:cs typeface="Times New Roman" panose="02020603050405020304" pitchFamily="18" charset="0"/>
                          </a:rPr>
                          <m:t>𝑆𝑀𝐴</m:t>
                        </m:r>
                      </m:sub>
                    </m:sSub>
                  </m:oMath>
                </a14:m>
                <a:endParaRPr lang="en-HK" dirty="0"/>
              </a:p>
            </p:txBody>
          </p:sp>
        </mc:Choice>
        <mc:Fallback xmlns="">
          <p:sp>
            <p:nvSpPr>
              <p:cNvPr id="2" name="Rectangle 1">
                <a:extLst>
                  <a:ext uri="{FF2B5EF4-FFF2-40B4-BE49-F238E27FC236}">
                    <a16:creationId xmlns:a16="http://schemas.microsoft.com/office/drawing/2014/main" id="{7D2DAA52-4C84-4875-9045-87E4602633F2}"/>
                  </a:ext>
                </a:extLst>
              </p:cNvPr>
              <p:cNvSpPr>
                <a:spLocks noRot="1" noChangeAspect="1" noMove="1" noResize="1" noEditPoints="1" noAdjustHandles="1" noChangeArrowheads="1" noChangeShapeType="1" noTextEdit="1"/>
              </p:cNvSpPr>
              <p:nvPr/>
            </p:nvSpPr>
            <p:spPr>
              <a:xfrm>
                <a:off x="3379811" y="698407"/>
                <a:ext cx="2486002" cy="369332"/>
              </a:xfrm>
              <a:prstGeom prst="rect">
                <a:avLst/>
              </a:prstGeom>
              <a:blipFill>
                <a:blip r:embed="rId2"/>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A94BE39-2EA2-48F4-89A1-364C497CD237}"/>
                  </a:ext>
                </a:extLst>
              </p:cNvPr>
              <p:cNvSpPr/>
              <p:nvPr/>
            </p:nvSpPr>
            <p:spPr>
              <a:xfrm>
                <a:off x="5749901" y="559907"/>
                <a:ext cx="3196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𝑈𝑝𝑝𝑒𝑟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𝐿𝑜𝑤𝑒𝑟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HK" dirty="0"/>
              </a:p>
            </p:txBody>
          </p:sp>
        </mc:Choice>
        <mc:Fallback xmlns="">
          <p:sp>
            <p:nvSpPr>
              <p:cNvPr id="4" name="Rectangle 3">
                <a:extLst>
                  <a:ext uri="{FF2B5EF4-FFF2-40B4-BE49-F238E27FC236}">
                    <a16:creationId xmlns:a16="http://schemas.microsoft.com/office/drawing/2014/main" id="{AA94BE39-2EA2-48F4-89A1-364C497CD237}"/>
                  </a:ext>
                </a:extLst>
              </p:cNvPr>
              <p:cNvSpPr>
                <a:spLocks noRot="1" noChangeAspect="1" noMove="1" noResize="1" noEditPoints="1" noAdjustHandles="1" noChangeArrowheads="1" noChangeShapeType="1" noTextEdit="1"/>
              </p:cNvSpPr>
              <p:nvPr/>
            </p:nvSpPr>
            <p:spPr>
              <a:xfrm>
                <a:off x="5749901" y="559907"/>
                <a:ext cx="3196516" cy="646331"/>
              </a:xfrm>
              <a:prstGeom prst="rect">
                <a:avLst/>
              </a:prstGeom>
              <a:blipFill>
                <a:blip r:embed="rId3"/>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095FE8A-0F99-44B7-B093-8F5263014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9" y="1231807"/>
            <a:ext cx="11528506" cy="5539507"/>
          </a:xfrm>
          <a:prstGeom prst="rect">
            <a:avLst/>
          </a:prstGeom>
        </p:spPr>
      </p:pic>
    </p:spTree>
    <p:extLst>
      <p:ext uri="{BB962C8B-B14F-4D97-AF65-F5344CB8AC3E}">
        <p14:creationId xmlns:p14="http://schemas.microsoft.com/office/powerpoint/2010/main" val="37534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pic>
        <p:nvPicPr>
          <p:cNvPr id="6" name="Picture 5">
            <a:extLst>
              <a:ext uri="{FF2B5EF4-FFF2-40B4-BE49-F238E27FC236}">
                <a16:creationId xmlns:a16="http://schemas.microsoft.com/office/drawing/2014/main" id="{20108FF8-1C76-4589-9EBB-B34A67F4B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1" y="1295400"/>
            <a:ext cx="5726545" cy="5334000"/>
          </a:xfrm>
          <a:prstGeom prst="rect">
            <a:avLst/>
          </a:prstGeom>
        </p:spPr>
      </p:pic>
      <p:pic>
        <p:nvPicPr>
          <p:cNvPr id="9" name="Picture 8">
            <a:extLst>
              <a:ext uri="{FF2B5EF4-FFF2-40B4-BE49-F238E27FC236}">
                <a16:creationId xmlns:a16="http://schemas.microsoft.com/office/drawing/2014/main" id="{D7F32A16-DA51-4E1F-8420-343F5B358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111" y="1295400"/>
            <a:ext cx="5541818" cy="5334000"/>
          </a:xfrm>
          <a:prstGeom prst="rect">
            <a:avLst/>
          </a:prstGeom>
        </p:spPr>
      </p:pic>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2366383" y="762000"/>
            <a:ext cx="1600200" cy="457200"/>
          </a:xfrm>
        </p:spPr>
        <p:txBody>
          <a:bodyPr>
            <a:normAutofit fontScale="92500" lnSpcReduction="20000"/>
          </a:bodyPr>
          <a:lstStyle/>
          <a:p>
            <a:pPr marL="0" indent="0">
              <a:lnSpc>
                <a:spcPct val="110000"/>
              </a:lnSpc>
              <a:buNone/>
            </a:pPr>
            <a:r>
              <a:rPr lang="en-US" u="sng" dirty="0"/>
              <a:t>W Bottom</a:t>
            </a:r>
            <a:endParaRPr lang="en-HK" u="sng" dirty="0"/>
          </a:p>
        </p:txBody>
      </p:sp>
      <p:sp>
        <p:nvSpPr>
          <p:cNvPr id="11" name="Content Placeholder 2">
            <a:extLst>
              <a:ext uri="{FF2B5EF4-FFF2-40B4-BE49-F238E27FC236}">
                <a16:creationId xmlns:a16="http://schemas.microsoft.com/office/drawing/2014/main" id="{BE960DB3-D42C-40D8-B831-DEF47680FA77}"/>
              </a:ext>
            </a:extLst>
          </p:cNvPr>
          <p:cNvSpPr txBox="1">
            <a:spLocks/>
          </p:cNvSpPr>
          <p:nvPr/>
        </p:nvSpPr>
        <p:spPr>
          <a:xfrm>
            <a:off x="8572145" y="762000"/>
            <a:ext cx="1047749"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M Top</a:t>
            </a:r>
            <a:endParaRPr lang="en-HK" u="sng" dirty="0"/>
          </a:p>
        </p:txBody>
      </p:sp>
    </p:spTree>
    <p:extLst>
      <p:ext uri="{BB962C8B-B14F-4D97-AF65-F5344CB8AC3E}">
        <p14:creationId xmlns:p14="http://schemas.microsoft.com/office/powerpoint/2010/main" val="9774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4957182" y="762000"/>
            <a:ext cx="2280230" cy="457200"/>
          </a:xfrm>
        </p:spPr>
        <p:txBody>
          <a:bodyPr>
            <a:normAutofit fontScale="92500" lnSpcReduction="20000"/>
          </a:bodyPr>
          <a:lstStyle/>
          <a:p>
            <a:pPr marL="0" indent="0">
              <a:lnSpc>
                <a:spcPct val="110000"/>
              </a:lnSpc>
              <a:buNone/>
            </a:pPr>
            <a:r>
              <a:rPr lang="en-US" u="sng" dirty="0"/>
              <a:t>Walk the Bands</a:t>
            </a:r>
            <a:endParaRPr lang="en-HK" u="sng" dirty="0"/>
          </a:p>
        </p:txBody>
      </p:sp>
      <p:pic>
        <p:nvPicPr>
          <p:cNvPr id="3" name="Picture 2">
            <a:extLst>
              <a:ext uri="{FF2B5EF4-FFF2-40B4-BE49-F238E27FC236}">
                <a16:creationId xmlns:a16="http://schemas.microsoft.com/office/drawing/2014/main" id="{CCEC0611-12B1-4154-8490-26B208A1B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7" name="Picture 6">
            <a:extLst>
              <a:ext uri="{FF2B5EF4-FFF2-40B4-BE49-F238E27FC236}">
                <a16:creationId xmlns:a16="http://schemas.microsoft.com/office/drawing/2014/main" id="{B00DCA2B-FBBF-46E7-8A18-DBD955D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28" y="1295400"/>
            <a:ext cx="5813825" cy="5334000"/>
          </a:xfrm>
          <a:prstGeom prst="rect">
            <a:avLst/>
          </a:prstGeom>
        </p:spPr>
      </p:pic>
    </p:spTree>
    <p:extLst>
      <p:ext uri="{BB962C8B-B14F-4D97-AF65-F5344CB8AC3E}">
        <p14:creationId xmlns:p14="http://schemas.microsoft.com/office/powerpoint/2010/main" val="26569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5484812" y="797304"/>
            <a:ext cx="1365830" cy="457200"/>
          </a:xfrm>
        </p:spPr>
        <p:txBody>
          <a:bodyPr>
            <a:normAutofit fontScale="92500" lnSpcReduction="20000"/>
          </a:bodyPr>
          <a:lstStyle/>
          <a:p>
            <a:pPr marL="0" indent="0">
              <a:lnSpc>
                <a:spcPct val="110000"/>
              </a:lnSpc>
              <a:buNone/>
            </a:pPr>
            <a:r>
              <a:rPr lang="en-US" u="sng" dirty="0"/>
              <a:t>Squeeze</a:t>
            </a:r>
            <a:endParaRPr lang="en-HK" u="sng" dirty="0"/>
          </a:p>
        </p:txBody>
      </p:sp>
      <p:pic>
        <p:nvPicPr>
          <p:cNvPr id="4" name="Picture 3">
            <a:extLst>
              <a:ext uri="{FF2B5EF4-FFF2-40B4-BE49-F238E27FC236}">
                <a16:creationId xmlns:a16="http://schemas.microsoft.com/office/drawing/2014/main" id="{75DCC59B-E01D-4CF2-A344-A771B17E3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8" name="Picture 7">
            <a:extLst>
              <a:ext uri="{FF2B5EF4-FFF2-40B4-BE49-F238E27FC236}">
                <a16:creationId xmlns:a16="http://schemas.microsoft.com/office/drawing/2014/main" id="{D9A4A7F3-51DD-453E-9510-CA963F343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83" y="1292604"/>
            <a:ext cx="5805970" cy="5334000"/>
          </a:xfrm>
          <a:prstGeom prst="rect">
            <a:avLst/>
          </a:prstGeom>
        </p:spPr>
      </p:pic>
    </p:spTree>
    <p:extLst>
      <p:ext uri="{BB962C8B-B14F-4D97-AF65-F5344CB8AC3E}">
        <p14:creationId xmlns:p14="http://schemas.microsoft.com/office/powerpoint/2010/main" val="12933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553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OBV</a:t>
            </a:r>
          </a:p>
        </p:txBody>
      </p:sp>
      <p:sp>
        <p:nvSpPr>
          <p:cNvPr id="6" name="Rectangle 5">
            <a:extLst>
              <a:ext uri="{FF2B5EF4-FFF2-40B4-BE49-F238E27FC236}">
                <a16:creationId xmlns:a16="http://schemas.microsoft.com/office/drawing/2014/main" id="{11E625E6-E9B2-4E27-8EAA-A400B7A992F8}"/>
              </a:ext>
            </a:extLst>
          </p:cNvPr>
          <p:cNvSpPr/>
          <p:nvPr/>
        </p:nvSpPr>
        <p:spPr>
          <a:xfrm>
            <a:off x="303212" y="1371600"/>
            <a:ext cx="6092825" cy="2862322"/>
          </a:xfrm>
          <a:prstGeom prst="rect">
            <a:avLst/>
          </a:prstGeom>
        </p:spPr>
        <p:txBody>
          <a:bodyPr>
            <a:spAutoFit/>
          </a:bodyPr>
          <a:lstStyle/>
          <a:p>
            <a:pPr algn="just"/>
            <a:r>
              <a:rPr lang="en-US" dirty="0">
                <a:solidFill>
                  <a:srgbClr val="FF0000"/>
                </a:solidFill>
              </a:rPr>
              <a:t>If the closing price is above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 is below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prices equals the prior close price then:</a:t>
            </a:r>
          </a:p>
          <a:p>
            <a:pPr algn="just"/>
            <a:r>
              <a:rPr lang="en-US" dirty="0"/>
              <a:t>Current OBV = Previous OBV (no change)</a:t>
            </a:r>
            <a:endParaRPr lang="en-HK" dirty="0"/>
          </a:p>
        </p:txBody>
      </p:sp>
      <p:pic>
        <p:nvPicPr>
          <p:cNvPr id="9" name="Picture 8">
            <a:extLst>
              <a:ext uri="{FF2B5EF4-FFF2-40B4-BE49-F238E27FC236}">
                <a16:creationId xmlns:a16="http://schemas.microsoft.com/office/drawing/2014/main" id="{00D6A770-6B8B-4DC2-A166-990104AE9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16" y="130728"/>
            <a:ext cx="4886719" cy="6596543"/>
          </a:xfrm>
          <a:prstGeom prst="rect">
            <a:avLst/>
          </a:prstGeom>
        </p:spPr>
      </p:pic>
    </p:spTree>
    <p:extLst>
      <p:ext uri="{BB962C8B-B14F-4D97-AF65-F5344CB8AC3E}">
        <p14:creationId xmlns:p14="http://schemas.microsoft.com/office/powerpoint/2010/main" val="103503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391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(Cont’d)</a:t>
            </a:r>
          </a:p>
        </p:txBody>
      </p:sp>
      <p:pic>
        <p:nvPicPr>
          <p:cNvPr id="7" name="Picture 6">
            <a:extLst>
              <a:ext uri="{FF2B5EF4-FFF2-40B4-BE49-F238E27FC236}">
                <a16:creationId xmlns:a16="http://schemas.microsoft.com/office/drawing/2014/main" id="{B9BF3C90-1F73-416F-86B5-1DA6A0B44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6" y="782972"/>
            <a:ext cx="11810206" cy="5922628"/>
          </a:xfrm>
          <a:prstGeom prst="rect">
            <a:avLst/>
          </a:prstGeom>
        </p:spPr>
      </p:pic>
      <p:sp>
        <p:nvSpPr>
          <p:cNvPr id="10" name="Rectangle 9">
            <a:extLst>
              <a:ext uri="{FF2B5EF4-FFF2-40B4-BE49-F238E27FC236}">
                <a16:creationId xmlns:a16="http://schemas.microsoft.com/office/drawing/2014/main" id="{3B822EB6-6701-4C31-AF1F-C9AD0971552B}"/>
              </a:ext>
            </a:extLst>
          </p:cNvPr>
          <p:cNvSpPr/>
          <p:nvPr/>
        </p:nvSpPr>
        <p:spPr>
          <a:xfrm>
            <a:off x="5408612" y="3451898"/>
            <a:ext cx="2122605"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Trend Confirmation</a:t>
            </a:r>
          </a:p>
        </p:txBody>
      </p:sp>
    </p:spTree>
    <p:extLst>
      <p:ext uri="{BB962C8B-B14F-4D97-AF65-F5344CB8AC3E}">
        <p14:creationId xmlns:p14="http://schemas.microsoft.com/office/powerpoint/2010/main" val="27718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RSI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C6AD2D-5FEC-4DF0-85A5-C32D6112DCD8}"/>
                  </a:ext>
                </a:extLst>
              </p:cNvPr>
              <p:cNvSpPr/>
              <p:nvPr/>
            </p:nvSpPr>
            <p:spPr>
              <a:xfrm>
                <a:off x="294503" y="990600"/>
                <a:ext cx="6019800" cy="36343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𝑅𝑆𝐼</m:t>
                      </m:r>
                      <m:r>
                        <a:rPr lang="en-HK" i="0">
                          <a:latin typeface="Cambria Math" panose="02040503050406030204" pitchFamily="18" charset="0"/>
                        </a:rPr>
                        <m:t>=100−</m:t>
                      </m:r>
                      <m:f>
                        <m:fPr>
                          <m:ctrlPr>
                            <a:rPr lang="en-HK" i="1">
                              <a:latin typeface="Cambria Math" panose="02040503050406030204" pitchFamily="18" charset="0"/>
                            </a:rPr>
                          </m:ctrlPr>
                        </m:fPr>
                        <m:num>
                          <m:r>
                            <a:rPr lang="en-HK" i="0">
                              <a:latin typeface="Cambria Math" panose="02040503050406030204" pitchFamily="18" charset="0"/>
                            </a:rPr>
                            <m:t>100</m:t>
                          </m:r>
                        </m:num>
                        <m:den>
                          <m:r>
                            <a:rPr lang="en-HK" i="0">
                              <a:latin typeface="Cambria Math" panose="02040503050406030204" pitchFamily="18" charset="0"/>
                            </a:rPr>
                            <m:t>1+</m:t>
                          </m:r>
                          <m:r>
                            <a:rPr lang="en-HK" i="1">
                              <a:latin typeface="Cambria Math" panose="02040503050406030204" pitchFamily="18" charset="0"/>
                            </a:rPr>
                            <m:t>𝑅𝑆</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𝐺𝑎𝑖𝑛</m:t>
                          </m:r>
                        </m:num>
                        <m:den>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𝐿𝑜𝑠𝑠</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HK" i="1" smtClean="0">
                              <a:solidFill>
                                <a:srgbClr val="FF0000"/>
                              </a:solidFill>
                              <a:latin typeface="Cambria Math" panose="02040503050406030204" pitchFamily="18" charset="0"/>
                            </a:rPr>
                          </m:ctrlPr>
                        </m:sSupPr>
                        <m:e>
                          <m:r>
                            <a:rPr lang="en-HK" i="0">
                              <a:solidFill>
                                <a:srgbClr val="FF0000"/>
                              </a:solidFill>
                              <a:latin typeface="Cambria Math" panose="02040503050406030204" pitchFamily="18" charset="0"/>
                            </a:rPr>
                            <m:t>1</m:t>
                          </m:r>
                        </m:e>
                        <m:sup>
                          <m:r>
                            <a:rPr lang="en-HK" i="1">
                              <a:solidFill>
                                <a:srgbClr val="FF0000"/>
                              </a:solidFill>
                              <a:latin typeface="Cambria Math" panose="02040503050406030204" pitchFamily="18" charset="0"/>
                            </a:rPr>
                            <m:t>𝑠𝑡</m:t>
                          </m:r>
                        </m:sup>
                      </m:sSup>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𝑛</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𝑆𝑢𝑚</m:t>
                          </m:r>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r>
                            <a:rPr lang="en-HK" i="0">
                              <a:latin typeface="Cambria Math" panose="02040503050406030204" pitchFamily="18" charset="0"/>
                            </a:rPr>
                            <m:t> </m:t>
                          </m:r>
                          <m:r>
                            <a:rPr lang="en-HK" i="1">
                              <a:latin typeface="Cambria Math" panose="02040503050406030204" pitchFamily="18" charset="0"/>
                            </a:rPr>
                            <m:t>𝑜𝑣𝑒𝑟</m:t>
                          </m:r>
                          <m:r>
                            <a:rPr lang="en-HK" i="0">
                              <a:latin typeface="Cambria Math" panose="02040503050406030204" pitchFamily="18" charset="0"/>
                            </a:rPr>
                            <m:t> 14 </m:t>
                          </m:r>
                          <m:r>
                            <a:rPr lang="en-HK" i="1">
                              <a:latin typeface="Cambria Math" panose="02040503050406030204" pitchFamily="18" charset="0"/>
                            </a:rPr>
                            <m:t>𝑑𝑎𝑦𝑠</m:t>
                          </m:r>
                        </m:num>
                        <m:den>
                          <m:r>
                            <a:rPr lang="en-HK" i="0">
                              <a:latin typeface="Cambria Math" panose="02040503050406030204" pitchFamily="18" charset="0"/>
                            </a:rPr>
                            <m:t>14</m:t>
                          </m:r>
                        </m:den>
                      </m:f>
                    </m:oMath>
                  </m:oMathPara>
                </a14:m>
                <a:endParaRPr lang="en-US" i="1" dirty="0">
                  <a:latin typeface="Cambria Math" panose="02040503050406030204" pitchFamily="18" charset="0"/>
                </a:endParaRPr>
              </a:p>
              <a:p>
                <a:r>
                  <a:rPr lang="en-HK" dirty="0"/>
                  <a:t>		</a:t>
                </a:r>
                <a14:m>
                  <m:oMath xmlns:m="http://schemas.openxmlformats.org/officeDocument/2006/math">
                    <m:d>
                      <m:dPr>
                        <m:ctrlPr>
                          <a:rPr lang="en-HK" i="1">
                            <a:latin typeface="Cambria Math" panose="02040503050406030204" pitchFamily="18" charset="0"/>
                          </a:rPr>
                        </m:ctrlPr>
                      </m:dPr>
                      <m:e>
                        <m:r>
                          <a:rPr lang="en-HK" i="1">
                            <a:latin typeface="Cambria Math" panose="02040503050406030204" pitchFamily="18" charset="0"/>
                          </a:rPr>
                          <m:t>𝐿𝑜𝑠𝑠𝑒𝑠</m:t>
                        </m:r>
                        <m:r>
                          <a:rPr lang="en-HK" i="0">
                            <a:latin typeface="Cambria Math" panose="02040503050406030204" pitchFamily="18" charset="0"/>
                          </a:rPr>
                          <m:t> </m:t>
                        </m:r>
                        <m:r>
                          <a:rPr lang="en-HK" i="1">
                            <a:latin typeface="Cambria Math" panose="02040503050406030204" pitchFamily="18" charset="0"/>
                          </a:rPr>
                          <m:t>𝑒𝑥𝑝𝑟𝑒𝑠𝑠𝑒𝑑</m:t>
                        </m:r>
                        <m:r>
                          <a:rPr lang="en-HK" i="0">
                            <a:latin typeface="Cambria Math" panose="02040503050406030204" pitchFamily="18" charset="0"/>
                          </a:rPr>
                          <m:t> </m:t>
                        </m:r>
                        <m:r>
                          <a:rPr lang="en-HK" i="1">
                            <a:latin typeface="Cambria Math" panose="02040503050406030204" pitchFamily="18" charset="0"/>
                          </a:rPr>
                          <m:t>𝑎𝑠</m:t>
                        </m:r>
                        <m:r>
                          <a:rPr lang="en-HK" i="0">
                            <a:latin typeface="Cambria Math" panose="02040503050406030204" pitchFamily="18" charset="0"/>
                          </a:rPr>
                          <m:t> </m:t>
                        </m:r>
                        <m:r>
                          <a:rPr lang="en-HK" i="1">
                            <a:latin typeface="Cambria Math" panose="02040503050406030204" pitchFamily="18" charset="0"/>
                          </a:rPr>
                          <m:t>𝑝𝑜𝑠𝑖𝑡𝑖𝑣𝑒</m:t>
                        </m:r>
                        <m:r>
                          <a:rPr lang="en-HK" i="0">
                            <a:latin typeface="Cambria Math" panose="02040503050406030204" pitchFamily="18" charset="0"/>
                          </a:rPr>
                          <m:t> </m:t>
                        </m:r>
                        <m:r>
                          <a:rPr lang="en-HK" i="1">
                            <a:latin typeface="Cambria Math" panose="02040503050406030204" pitchFamily="18" charset="0"/>
                          </a:rPr>
                          <m:t>𝑛𝑢𝑚𝑏𝑒𝑟</m:t>
                        </m:r>
                      </m:e>
                    </m:d>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𝑆𝑢𝑏𝑠𝑒𝑞𝑢𝑒𝑛𝑡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𝐺𝑎𝑖𝑛</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𝑠</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𝑜𝑠𝑠𝑒𝑠</m:t>
                      </m:r>
                      <m:r>
                        <a:rPr lang="en-HK" i="0">
                          <a:latin typeface="Cambria Math" panose="02040503050406030204" pitchFamily="18" charset="0"/>
                        </a:rPr>
                        <m:t>=</m:t>
                      </m:r>
                      <m:f>
                        <m:fPr>
                          <m:ctrlPr>
                            <a:rPr lang="en-HK" i="1">
                              <a:latin typeface="Cambria Math" panose="02040503050406030204" pitchFamily="18" charset="0"/>
                            </a:rPr>
                          </m:ctrlPr>
                        </m:fPr>
                        <m:num>
                          <m:d>
                            <m:dPr>
                              <m:ctrlPr>
                                <a:rPr lang="en-HK" i="1">
                                  <a:latin typeface="Cambria Math" panose="02040503050406030204" pitchFamily="18" charset="0"/>
                                </a:rPr>
                              </m:ctrlPr>
                            </m:dPr>
                            <m:e>
                              <m:r>
                                <a:rPr lang="en-HK" i="1">
                                  <a:latin typeface="Cambria Math" panose="02040503050406030204" pitchFamily="18" charset="0"/>
                                </a:rPr>
                                <m:t>𝑝𝑟𝑒𝑣𝑖𝑜𝑢𝑠</m:t>
                              </m:r>
                              <m:r>
                                <a:rPr lang="en-HK" i="0">
                                  <a:latin typeface="Cambria Math" panose="02040503050406030204" pitchFamily="18" charset="0"/>
                                </a:rPr>
                                <m:t> </m:t>
                              </m:r>
                              <m:r>
                                <a:rPr lang="en-HK" i="1">
                                  <a:latin typeface="Cambria Math" panose="02040503050406030204" pitchFamily="18" charset="0"/>
                                </a:rPr>
                                <m:t>𝑎𝑣𝑔</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e>
                          </m:d>
                          <m:r>
                            <a:rPr lang="en-HK" i="0">
                              <a:latin typeface="Cambria Math" panose="02040503050406030204" pitchFamily="18" charset="0"/>
                            </a:rPr>
                            <m:t>×13+</m:t>
                          </m:r>
                          <m:r>
                            <a:rPr lang="en-HK" i="1">
                              <a:latin typeface="Cambria Math" panose="02040503050406030204" pitchFamily="18" charset="0"/>
                            </a:rPr>
                            <m:t>𝑐𝑢𝑟𝑟𝑒𝑛𝑡</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num>
                        <m:den>
                          <m:r>
                            <a:rPr lang="en-HK" i="0">
                              <a:latin typeface="Cambria Math" panose="02040503050406030204" pitchFamily="18" charset="0"/>
                            </a:rPr>
                            <m:t>14</m:t>
                          </m:r>
                        </m:den>
                      </m:f>
                    </m:oMath>
                  </m:oMathPara>
                </a14:m>
                <a:endParaRPr lang="en-HK" dirty="0"/>
              </a:p>
            </p:txBody>
          </p:sp>
        </mc:Choice>
        <mc:Fallback xmlns="">
          <p:sp>
            <p:nvSpPr>
              <p:cNvPr id="3" name="Rectangle 2">
                <a:extLst>
                  <a:ext uri="{FF2B5EF4-FFF2-40B4-BE49-F238E27FC236}">
                    <a16:creationId xmlns:a16="http://schemas.microsoft.com/office/drawing/2014/main" id="{89C6AD2D-5FEC-4DF0-85A5-C32D6112DCD8}"/>
                  </a:ext>
                </a:extLst>
              </p:cNvPr>
              <p:cNvSpPr>
                <a:spLocks noRot="1" noChangeAspect="1" noMove="1" noResize="1" noEditPoints="1" noAdjustHandles="1" noChangeArrowheads="1" noChangeShapeType="1" noTextEdit="1"/>
              </p:cNvSpPr>
              <p:nvPr/>
            </p:nvSpPr>
            <p:spPr>
              <a:xfrm>
                <a:off x="294503" y="990600"/>
                <a:ext cx="6019800" cy="3634393"/>
              </a:xfrm>
              <a:prstGeom prst="rect">
                <a:avLst/>
              </a:prstGeom>
              <a:blipFill>
                <a:blip r:embed="rId3"/>
                <a:stretch>
                  <a:fillRect l="-304" b="-2685"/>
                </a:stretch>
              </a:blipFill>
            </p:spPr>
            <p:txBody>
              <a:bodyPr/>
              <a:lstStyle/>
              <a:p>
                <a:r>
                  <a:rPr lang="en-HK">
                    <a:noFill/>
                  </a:rPr>
                  <a:t> </a:t>
                </a:r>
              </a:p>
            </p:txBody>
          </p:sp>
        </mc:Fallback>
      </mc:AlternateContent>
      <p:graphicFrame>
        <p:nvGraphicFramePr>
          <p:cNvPr id="4" name="Object 3">
            <a:extLst>
              <a:ext uri="{FF2B5EF4-FFF2-40B4-BE49-F238E27FC236}">
                <a16:creationId xmlns:a16="http://schemas.microsoft.com/office/drawing/2014/main" id="{585CFDE9-59B5-43D2-A6AB-54AB9E1B6133}"/>
              </a:ext>
            </a:extLst>
          </p:cNvPr>
          <p:cNvGraphicFramePr>
            <a:graphicFrameLocks noChangeAspect="1"/>
          </p:cNvGraphicFramePr>
          <p:nvPr>
            <p:extLst>
              <p:ext uri="{D42A27DB-BD31-4B8C-83A1-F6EECF244321}">
                <p14:modId xmlns:p14="http://schemas.microsoft.com/office/powerpoint/2010/main" val="3382317248"/>
              </p:ext>
            </p:extLst>
          </p:nvPr>
        </p:nvGraphicFramePr>
        <p:xfrm>
          <a:off x="6314303" y="750815"/>
          <a:ext cx="5781675" cy="6019800"/>
        </p:xfrm>
        <a:graphic>
          <a:graphicData uri="http://schemas.openxmlformats.org/presentationml/2006/ole">
            <mc:AlternateContent xmlns:mc="http://schemas.openxmlformats.org/markup-compatibility/2006">
              <mc:Choice xmlns:v="urn:schemas-microsoft-com:vml" Requires="v">
                <p:oleObj spid="_x0000_s5175" name="Worksheet" r:id="rId4" imgW="5781739" imgH="5534118" progId="Excel.Sheet.12">
                  <p:embed/>
                </p:oleObj>
              </mc:Choice>
              <mc:Fallback>
                <p:oleObj name="Worksheet" r:id="rId4" imgW="5781739" imgH="5534118" progId="Excel.Sheet.12">
                  <p:embed/>
                  <p:pic>
                    <p:nvPicPr>
                      <p:cNvPr id="0" name=""/>
                      <p:cNvPicPr/>
                      <p:nvPr/>
                    </p:nvPicPr>
                    <p:blipFill>
                      <a:blip r:embed="rId5"/>
                      <a:stretch>
                        <a:fillRect/>
                      </a:stretch>
                    </p:blipFill>
                    <p:spPr>
                      <a:xfrm>
                        <a:off x="6314303" y="750815"/>
                        <a:ext cx="5781675" cy="6019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75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pic>
        <p:nvPicPr>
          <p:cNvPr id="6" name="Picture 5">
            <a:extLst>
              <a:ext uri="{FF2B5EF4-FFF2-40B4-BE49-F238E27FC236}">
                <a16:creationId xmlns:a16="http://schemas.microsoft.com/office/drawing/2014/main" id="{11B3B959-9D85-484B-AEC2-FF123AC3F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5" y="792061"/>
            <a:ext cx="11885613" cy="5942806"/>
          </a:xfrm>
          <a:prstGeom prst="rect">
            <a:avLst/>
          </a:prstGeom>
        </p:spPr>
      </p:pic>
      <p:sp>
        <p:nvSpPr>
          <p:cNvPr id="7" name="Rectangle 6">
            <a:extLst>
              <a:ext uri="{FF2B5EF4-FFF2-40B4-BE49-F238E27FC236}">
                <a16:creationId xmlns:a16="http://schemas.microsoft.com/office/drawing/2014/main" id="{BADF433A-E90B-48B1-841E-74662A9A24B5}"/>
              </a:ext>
            </a:extLst>
          </p:cNvPr>
          <p:cNvSpPr/>
          <p:nvPr/>
        </p:nvSpPr>
        <p:spPr>
          <a:xfrm>
            <a:off x="4913311" y="3136612"/>
            <a:ext cx="23622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Failure Swings</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1648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sp>
        <p:nvSpPr>
          <p:cNvPr id="7" name="Content Placeholder 2">
            <a:extLst>
              <a:ext uri="{FF2B5EF4-FFF2-40B4-BE49-F238E27FC236}">
                <a16:creationId xmlns:a16="http://schemas.microsoft.com/office/drawing/2014/main" id="{D5BBAA02-815E-4D82-9BAC-448E29221337}"/>
              </a:ext>
            </a:extLst>
          </p:cNvPr>
          <p:cNvSpPr>
            <a:spLocks noGrp="1"/>
          </p:cNvSpPr>
          <p:nvPr>
            <p:ph sz="half" idx="1"/>
          </p:nvPr>
        </p:nvSpPr>
        <p:spPr>
          <a:xfrm>
            <a:off x="1576480" y="760602"/>
            <a:ext cx="2959232" cy="457200"/>
          </a:xfrm>
        </p:spPr>
        <p:txBody>
          <a:bodyPr>
            <a:normAutofit fontScale="92500" lnSpcReduction="20000"/>
          </a:bodyPr>
          <a:lstStyle/>
          <a:p>
            <a:pPr marL="0" indent="0">
              <a:lnSpc>
                <a:spcPct val="110000"/>
              </a:lnSpc>
              <a:buNone/>
            </a:pPr>
            <a:r>
              <a:rPr lang="en-US" u="sng" dirty="0"/>
              <a:t>Trend &amp; Trend Break</a:t>
            </a:r>
            <a:endParaRPr lang="en-HK" u="sng" dirty="0"/>
          </a:p>
        </p:txBody>
      </p:sp>
      <p:pic>
        <p:nvPicPr>
          <p:cNvPr id="8" name="Picture 7">
            <a:extLst>
              <a:ext uri="{FF2B5EF4-FFF2-40B4-BE49-F238E27FC236}">
                <a16:creationId xmlns:a16="http://schemas.microsoft.com/office/drawing/2014/main" id="{4ED5FE4A-047B-4E9B-9528-D7264C33F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1252057"/>
            <a:ext cx="5505768" cy="5368954"/>
          </a:xfrm>
          <a:prstGeom prst="rect">
            <a:avLst/>
          </a:prstGeom>
        </p:spPr>
      </p:pic>
      <p:pic>
        <p:nvPicPr>
          <p:cNvPr id="10" name="Picture 9">
            <a:extLst>
              <a:ext uri="{FF2B5EF4-FFF2-40B4-BE49-F238E27FC236}">
                <a16:creationId xmlns:a16="http://schemas.microsoft.com/office/drawing/2014/main" id="{FD643275-4BC3-408B-B9AA-66A6B3058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250" y="1260446"/>
            <a:ext cx="5619321" cy="5368954"/>
          </a:xfrm>
          <a:prstGeom prst="rect">
            <a:avLst/>
          </a:prstGeom>
        </p:spPr>
      </p:pic>
      <p:sp>
        <p:nvSpPr>
          <p:cNvPr id="11" name="Content Placeholder 2">
            <a:extLst>
              <a:ext uri="{FF2B5EF4-FFF2-40B4-BE49-F238E27FC236}">
                <a16:creationId xmlns:a16="http://schemas.microsoft.com/office/drawing/2014/main" id="{39597B8F-E774-4AB8-BE39-2549D082DF94}"/>
              </a:ext>
            </a:extLst>
          </p:cNvPr>
          <p:cNvSpPr txBox="1">
            <a:spLocks/>
          </p:cNvSpPr>
          <p:nvPr/>
        </p:nvSpPr>
        <p:spPr>
          <a:xfrm>
            <a:off x="7090053" y="760602"/>
            <a:ext cx="3952318"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Positive/Negative Reversals</a:t>
            </a:r>
            <a:endParaRPr lang="en-HK" u="sng" dirty="0"/>
          </a:p>
        </p:txBody>
      </p:sp>
    </p:spTree>
    <p:extLst>
      <p:ext uri="{BB962C8B-B14F-4D97-AF65-F5344CB8AC3E}">
        <p14:creationId xmlns:p14="http://schemas.microsoft.com/office/powerpoint/2010/main" val="820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A8473C-F8BB-4070-BED1-EF367269A9BD}"/>
              </a:ext>
            </a:extLst>
          </p:cNvPr>
          <p:cNvSpPr/>
          <p:nvPr/>
        </p:nvSpPr>
        <p:spPr>
          <a:xfrm>
            <a:off x="-1" y="0"/>
            <a:ext cx="12188825" cy="6858000"/>
          </a:xfrm>
          <a:prstGeom prst="rect">
            <a:avLst/>
          </a:prstGeom>
          <a:blipFill dpi="0" rotWithShape="1">
            <a:blip r:embed="rId2">
              <a:alphaModFix amt="22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Technical Analysis</a:t>
            </a:r>
          </a:p>
        </p:txBody>
      </p:sp>
    </p:spTree>
    <p:extLst>
      <p:ext uri="{BB962C8B-B14F-4D97-AF65-F5344CB8AC3E}">
        <p14:creationId xmlns:p14="http://schemas.microsoft.com/office/powerpoint/2010/main" val="29903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534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CCI</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164969-A3B1-4D8B-A764-F5BF824E08FA}"/>
                  </a:ext>
                </a:extLst>
              </p:cNvPr>
              <p:cNvSpPr/>
              <p:nvPr/>
            </p:nvSpPr>
            <p:spPr>
              <a:xfrm>
                <a:off x="425042" y="1066800"/>
                <a:ext cx="4343400" cy="281878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𝐶𝐶𝐼</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𝑇𝑃</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r>
                            <a:rPr lang="en-HK" i="1">
                              <a:latin typeface="Cambria Math" panose="02040503050406030204" pitchFamily="18" charset="0"/>
                            </a:rPr>
                            <m:t>𝑇𝑃</m:t>
                          </m:r>
                        </m:num>
                        <m:den>
                          <m:r>
                            <a:rPr lang="en-HK" i="0">
                              <a:latin typeface="Cambria Math" panose="02040503050406030204" pitchFamily="18" charset="0"/>
                            </a:rPr>
                            <m:t>.15×</m:t>
                          </m:r>
                          <m:r>
                            <a:rPr lang="en-HK" i="1">
                              <a:latin typeface="Cambria Math" panose="02040503050406030204" pitchFamily="18" charset="0"/>
                            </a:rPr>
                            <m:t>𝑀𝑒𝑎𝑛</m:t>
                          </m:r>
                          <m:r>
                            <a:rPr lang="en-HK" i="0">
                              <a:latin typeface="Cambria Math" panose="02040503050406030204" pitchFamily="18" charset="0"/>
                            </a:rPr>
                            <m:t> </m:t>
                          </m:r>
                          <m:r>
                            <a:rPr lang="en-HK" i="1">
                              <a:latin typeface="Cambria Math" panose="02040503050406030204" pitchFamily="18" charset="0"/>
                            </a:rPr>
                            <m:t>𝐷𝑒𝑣𝑖𝑎𝑡𝑖𝑜𝑛</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𝑇𝑦</m:t>
                      </m:r>
                      <m:r>
                        <a:rPr lang="en-US" b="0" i="1" smtClean="0">
                          <a:solidFill>
                            <a:srgbClr val="FF0000"/>
                          </a:solidFill>
                          <a:latin typeface="Cambria Math" panose="02040503050406030204" pitchFamily="18" charset="0"/>
                        </a:rPr>
                        <m:t>𝑝</m:t>
                      </m:r>
                      <m:r>
                        <a:rPr lang="en-HK" i="1">
                          <a:solidFill>
                            <a:srgbClr val="FF0000"/>
                          </a:solidFill>
                          <a:latin typeface="Cambria Math" panose="02040503050406030204" pitchFamily="18" charset="0"/>
                        </a:rPr>
                        <m:t>𝑖𝑐𝑎𝑙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𝑃𝑟𝑖𝑐𝑒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𝑇𝑃</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𝐻𝑖𝑔h</m:t>
                          </m:r>
                          <m:r>
                            <a:rPr lang="en-HK" i="0">
                              <a:latin typeface="Cambria Math" panose="02040503050406030204" pitchFamily="18" charset="0"/>
                            </a:rPr>
                            <m:t>+</m:t>
                          </m:r>
                          <m:r>
                            <a:rPr lang="en-HK" i="1">
                              <a:latin typeface="Cambria Math" panose="02040503050406030204" pitchFamily="18" charset="0"/>
                            </a:rPr>
                            <m:t>𝐿𝑜𝑤</m:t>
                          </m:r>
                          <m:r>
                            <a:rPr lang="en-HK" i="0">
                              <a:latin typeface="Cambria Math" panose="02040503050406030204" pitchFamily="18" charset="0"/>
                            </a:rPr>
                            <m:t>+</m:t>
                          </m:r>
                          <m:r>
                            <a:rPr lang="en-HK" i="1">
                              <a:latin typeface="Cambria Math" panose="02040503050406030204" pitchFamily="18" charset="0"/>
                            </a:rPr>
                            <m:t>𝐶𝑙𝑜𝑠𝑒</m:t>
                          </m:r>
                        </m:num>
                        <m:den>
                          <m:r>
                            <a:rPr lang="en-HK" i="0">
                              <a:latin typeface="Cambria Math" panose="02040503050406030204" pitchFamily="18" charset="0"/>
                            </a:rPr>
                            <m:t>3</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𝑀𝑒𝑎𝑛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latin typeface="Cambria Math" panose="02040503050406030204" pitchFamily="18" charset="0"/>
                        </a:rPr>
                        <m:t>=</m:t>
                      </m:r>
                      <m:f>
                        <m:fPr>
                          <m:ctrlPr>
                            <a:rPr lang="en-HK" i="1">
                              <a:latin typeface="Cambria Math" panose="02040503050406030204" pitchFamily="18" charset="0"/>
                            </a:rPr>
                          </m:ctrlPr>
                        </m:fPr>
                        <m:num>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0">
                                  <a:latin typeface="Cambria Math" panose="02040503050406030204" pitchFamily="18" charset="0"/>
                                </a:rPr>
                                <m:t>20</m:t>
                              </m:r>
                            </m:sup>
                            <m:e>
                              <m:d>
                                <m:dPr>
                                  <m:begChr m:val="|"/>
                                  <m:endChr m:val="|"/>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𝑇𝑃</m:t>
                                      </m:r>
                                    </m:e>
                                    <m:sub>
                                      <m:r>
                                        <a:rPr lang="en-HK" i="1">
                                          <a:latin typeface="Cambria Math" panose="02040503050406030204" pitchFamily="18" charset="0"/>
                                        </a:rPr>
                                        <m:t>𝑖</m:t>
                                      </m:r>
                                    </m:sub>
                                  </m:sSub>
                                </m:e>
                              </m:d>
                            </m:e>
                          </m:nary>
                        </m:num>
                        <m:den>
                          <m:r>
                            <a:rPr lang="en-HK" i="0">
                              <a:latin typeface="Cambria Math" panose="02040503050406030204" pitchFamily="18" charset="0"/>
                            </a:rPr>
                            <m:t>20</m:t>
                          </m:r>
                        </m:den>
                      </m:f>
                    </m:oMath>
                  </m:oMathPara>
                </a14:m>
                <a:endParaRPr lang="en-HK" dirty="0"/>
              </a:p>
            </p:txBody>
          </p:sp>
        </mc:Choice>
        <mc:Fallback xmlns="">
          <p:sp>
            <p:nvSpPr>
              <p:cNvPr id="2" name="Rectangle 1">
                <a:extLst>
                  <a:ext uri="{FF2B5EF4-FFF2-40B4-BE49-F238E27FC236}">
                    <a16:creationId xmlns:a16="http://schemas.microsoft.com/office/drawing/2014/main" id="{46164969-A3B1-4D8B-A764-F5BF824E08FA}"/>
                  </a:ext>
                </a:extLst>
              </p:cNvPr>
              <p:cNvSpPr>
                <a:spLocks noRot="1" noChangeAspect="1" noMove="1" noResize="1" noEditPoints="1" noAdjustHandles="1" noChangeArrowheads="1" noChangeShapeType="1" noTextEdit="1"/>
              </p:cNvSpPr>
              <p:nvPr/>
            </p:nvSpPr>
            <p:spPr>
              <a:xfrm>
                <a:off x="425042" y="1066800"/>
                <a:ext cx="4343400" cy="2818785"/>
              </a:xfrm>
              <a:prstGeom prst="rect">
                <a:avLst/>
              </a:prstGeom>
              <a:blipFill>
                <a:blip r:embed="rId3"/>
                <a:stretch>
                  <a:fillRect/>
                </a:stretch>
              </a:blipFill>
            </p:spPr>
            <p:txBody>
              <a:bodyPr/>
              <a:lstStyle/>
              <a:p>
                <a:r>
                  <a:rPr lang="en-HK">
                    <a:noFill/>
                  </a:rPr>
                  <a:t> </a:t>
                </a:r>
              </a:p>
            </p:txBody>
          </p:sp>
        </mc:Fallback>
      </mc:AlternateContent>
      <p:graphicFrame>
        <p:nvGraphicFramePr>
          <p:cNvPr id="3" name="Object 2">
            <a:extLst>
              <a:ext uri="{FF2B5EF4-FFF2-40B4-BE49-F238E27FC236}">
                <a16:creationId xmlns:a16="http://schemas.microsoft.com/office/drawing/2014/main" id="{A363E7AB-5800-4E6E-A16A-105466E19AC7}"/>
              </a:ext>
            </a:extLst>
          </p:cNvPr>
          <p:cNvGraphicFramePr>
            <a:graphicFrameLocks noChangeAspect="1"/>
          </p:cNvGraphicFramePr>
          <p:nvPr>
            <p:extLst>
              <p:ext uri="{D42A27DB-BD31-4B8C-83A1-F6EECF244321}">
                <p14:modId xmlns:p14="http://schemas.microsoft.com/office/powerpoint/2010/main" val="1543026339"/>
              </p:ext>
            </p:extLst>
          </p:nvPr>
        </p:nvGraphicFramePr>
        <p:xfrm>
          <a:off x="4831171" y="810615"/>
          <a:ext cx="6932612" cy="6016625"/>
        </p:xfrm>
        <a:graphic>
          <a:graphicData uri="http://schemas.openxmlformats.org/presentationml/2006/ole">
            <mc:AlternateContent xmlns:mc="http://schemas.openxmlformats.org/markup-compatibility/2006">
              <mc:Choice xmlns:v="urn:schemas-microsoft-com:vml" Requires="v">
                <p:oleObj spid="_x0000_s6196" name="Worksheet" r:id="rId4" imgW="6715181" imgH="5829420" progId="Excel.Sheet.12">
                  <p:embed/>
                </p:oleObj>
              </mc:Choice>
              <mc:Fallback>
                <p:oleObj name="Worksheet" r:id="rId4" imgW="6715181" imgH="5829420" progId="Excel.Sheet.12">
                  <p:embed/>
                  <p:pic>
                    <p:nvPicPr>
                      <p:cNvPr id="0" name=""/>
                      <p:cNvPicPr/>
                      <p:nvPr/>
                    </p:nvPicPr>
                    <p:blipFill>
                      <a:blip r:embed="rId5"/>
                      <a:stretch>
                        <a:fillRect/>
                      </a:stretch>
                    </p:blipFill>
                    <p:spPr>
                      <a:xfrm>
                        <a:off x="4831171" y="810615"/>
                        <a:ext cx="6932612" cy="6016625"/>
                      </a:xfrm>
                      <a:prstGeom prst="rect">
                        <a:avLst/>
                      </a:prstGeom>
                      <a:solidFill>
                        <a:schemeClr val="bg1">
                          <a:alpha val="0"/>
                        </a:schemeClr>
                      </a:solidFill>
                      <a:ln>
                        <a:noFill/>
                      </a:ln>
                    </p:spPr>
                  </p:pic>
                </p:oleObj>
              </mc:Fallback>
            </mc:AlternateContent>
          </a:graphicData>
        </a:graphic>
      </p:graphicFrame>
    </p:spTree>
    <p:extLst>
      <p:ext uri="{BB962C8B-B14F-4D97-AF65-F5344CB8AC3E}">
        <p14:creationId xmlns:p14="http://schemas.microsoft.com/office/powerpoint/2010/main" val="2941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448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(Cont’d)</a:t>
            </a:r>
          </a:p>
        </p:txBody>
      </p:sp>
      <p:pic>
        <p:nvPicPr>
          <p:cNvPr id="6" name="Picture 5">
            <a:extLst>
              <a:ext uri="{FF2B5EF4-FFF2-40B4-BE49-F238E27FC236}">
                <a16:creationId xmlns:a16="http://schemas.microsoft.com/office/drawing/2014/main" id="{75A25C07-7596-413E-90FE-254BC901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97652"/>
            <a:ext cx="11815894" cy="5907947"/>
          </a:xfrm>
          <a:prstGeom prst="rect">
            <a:avLst/>
          </a:prstGeom>
        </p:spPr>
      </p:pic>
      <p:sp>
        <p:nvSpPr>
          <p:cNvPr id="7" name="Rectangle 6">
            <a:extLst>
              <a:ext uri="{FF2B5EF4-FFF2-40B4-BE49-F238E27FC236}">
                <a16:creationId xmlns:a16="http://schemas.microsoft.com/office/drawing/2014/main" id="{344B5C0E-165F-4B92-9A4B-348E8677B0D2}"/>
              </a:ext>
            </a:extLst>
          </p:cNvPr>
          <p:cNvSpPr/>
          <p:nvPr/>
        </p:nvSpPr>
        <p:spPr>
          <a:xfrm>
            <a:off x="5103812" y="3136612"/>
            <a:ext cx="23622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4460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Stochastic Oscillator KD</a:t>
            </a:r>
          </a:p>
        </p:txBody>
      </p:sp>
      <p:pic>
        <p:nvPicPr>
          <p:cNvPr id="6" name="Picture 5">
            <a:extLst>
              <a:ext uri="{FF2B5EF4-FFF2-40B4-BE49-F238E27FC236}">
                <a16:creationId xmlns:a16="http://schemas.microsoft.com/office/drawing/2014/main" id="{6EAA4549-C730-4D21-AC02-1965EBF2E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4" y="838200"/>
            <a:ext cx="11805755" cy="5867400"/>
          </a:xfrm>
          <a:prstGeom prst="rect">
            <a:avLst/>
          </a:prstGeom>
        </p:spPr>
      </p:pic>
      <p:sp>
        <p:nvSpPr>
          <p:cNvPr id="7" name="Rectangle 6">
            <a:extLst>
              <a:ext uri="{FF2B5EF4-FFF2-40B4-BE49-F238E27FC236}">
                <a16:creationId xmlns:a16="http://schemas.microsoft.com/office/drawing/2014/main" id="{9EE79C4F-5FA1-4EC0-A871-9757F8996D02}"/>
              </a:ext>
            </a:extLst>
          </p:cNvPr>
          <p:cNvSpPr/>
          <p:nvPr/>
        </p:nvSpPr>
        <p:spPr>
          <a:xfrm>
            <a:off x="9367675" y="2286000"/>
            <a:ext cx="2362200" cy="1077218"/>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a:p>
            <a:pPr marL="285750" indent="-285750" algn="just">
              <a:buFont typeface="Arial" panose="020B0604020202020204" pitchFamily="34" charset="0"/>
              <a:buChar char="•"/>
            </a:pPr>
            <a:r>
              <a:rPr lang="en-US" sz="1600" dirty="0"/>
              <a:t>Crossovers</a:t>
            </a:r>
          </a:p>
          <a:p>
            <a:pPr marL="285750" indent="-285750" algn="just">
              <a:buFont typeface="Arial" panose="020B0604020202020204" pitchFamily="34" charset="0"/>
              <a:buChar char="•"/>
            </a:pPr>
            <a:r>
              <a:rPr lang="en-US" sz="1600" dirty="0"/>
              <a:t>Bull/Bear Set-Ups</a:t>
            </a:r>
          </a:p>
        </p:txBody>
      </p:sp>
      <p:cxnSp>
        <p:nvCxnSpPr>
          <p:cNvPr id="9" name="Straight Connector 8">
            <a:extLst>
              <a:ext uri="{FF2B5EF4-FFF2-40B4-BE49-F238E27FC236}">
                <a16:creationId xmlns:a16="http://schemas.microsoft.com/office/drawing/2014/main" id="{BCD8EC8A-189D-40E8-974D-66AC05E241B9}"/>
              </a:ext>
            </a:extLst>
          </p:cNvPr>
          <p:cNvCxnSpPr/>
          <p:nvPr/>
        </p:nvCxnSpPr>
        <p:spPr>
          <a:xfrm>
            <a:off x="531812" y="41148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B18B06-CB50-49A1-BCD1-08DB71B40B01}"/>
              </a:ext>
            </a:extLst>
          </p:cNvPr>
          <p:cNvCxnSpPr/>
          <p:nvPr/>
        </p:nvCxnSpPr>
        <p:spPr>
          <a:xfrm>
            <a:off x="531812" y="45720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7B65A9DE-0E92-4DFC-A7C6-92DF3B96EFBB}"/>
              </a:ext>
            </a:extLst>
          </p:cNvPr>
          <p:cNvCxnSpPr/>
          <p:nvPr/>
        </p:nvCxnSpPr>
        <p:spPr>
          <a:xfrm>
            <a:off x="493711" y="58674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9C4314A-48B5-4E78-BA20-223233706BD9}"/>
              </a:ext>
            </a:extLst>
          </p:cNvPr>
          <p:cNvCxnSpPr/>
          <p:nvPr/>
        </p:nvCxnSpPr>
        <p:spPr>
          <a:xfrm>
            <a:off x="493711" y="63246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731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Modern Portfolio Theory</a:t>
            </a:r>
          </a:p>
        </p:txBody>
      </p:sp>
      <p:sp>
        <p:nvSpPr>
          <p:cNvPr id="2" name="TextBox 1">
            <a:extLst>
              <a:ext uri="{FF2B5EF4-FFF2-40B4-BE49-F238E27FC236}">
                <a16:creationId xmlns:a16="http://schemas.microsoft.com/office/drawing/2014/main" id="{783278E7-AF24-46F3-A02B-A1E041C4D409}"/>
              </a:ext>
            </a:extLst>
          </p:cNvPr>
          <p:cNvSpPr txBox="1"/>
          <p:nvPr/>
        </p:nvSpPr>
        <p:spPr>
          <a:xfrm rot="1286178">
            <a:off x="8529928" y="1432575"/>
            <a:ext cx="2748969" cy="1338539"/>
          </a:xfrm>
          <a:prstGeom prst="rect">
            <a:avLst/>
          </a:prstGeom>
          <a:noFill/>
          <a:ln w="76200">
            <a:solidFill>
              <a:schemeClr val="tx1"/>
            </a:solidFill>
            <a:prstDash val="sysDot"/>
          </a:ln>
          <a:effectLst>
            <a:outerShdw blurRad="76200" dist="12700" dir="8100000" sy="-23000" kx="800400" algn="br" rotWithShape="0">
              <a:schemeClr val="bg2">
                <a:alpha val="20000"/>
              </a:schemeClr>
            </a:outerShdw>
          </a:effectLst>
        </p:spPr>
        <p:txBody>
          <a:bodyPr wrap="square" rtlCol="0" anchor="ctr" anchorCtr="1">
            <a:spAutoFit/>
          </a:bodyPr>
          <a:lstStyle/>
          <a:p>
            <a:r>
              <a:rPr lang="en-US" sz="4000" dirty="0">
                <a:gradFill flip="none" rotWithShape="1">
                  <a:gsLst>
                    <a:gs pos="60180">
                      <a:srgbClr val="FF9B2D">
                        <a:lumMod val="83000"/>
                      </a:srgbClr>
                    </a:gs>
                    <a:gs pos="0">
                      <a:srgbClr val="FF0000"/>
                    </a:gs>
                  </a:gsLst>
                  <a:lin ang="16200000" scaled="1"/>
                  <a:tileRect/>
                </a:gradFill>
              </a:rPr>
              <a:t>Math Class!!!</a:t>
            </a:r>
            <a:endParaRPr lang="en-HK" sz="4000" dirty="0">
              <a:gradFill flip="none" rotWithShape="1">
                <a:gsLst>
                  <a:gs pos="60180">
                    <a:srgbClr val="FF9B2D">
                      <a:lumMod val="83000"/>
                    </a:srgbClr>
                  </a:gs>
                  <a:gs pos="0">
                    <a:srgbClr val="FF0000"/>
                  </a:gs>
                </a:gsLst>
                <a:lin ang="16200000" scaled="1"/>
                <a:tileRect/>
              </a:gradFill>
            </a:endParaRPr>
          </a:p>
        </p:txBody>
      </p:sp>
    </p:spTree>
    <p:extLst>
      <p:ext uri="{BB962C8B-B14F-4D97-AF65-F5344CB8AC3E}">
        <p14:creationId xmlns:p14="http://schemas.microsoft.com/office/powerpoint/2010/main" val="26153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7A6F4E0-6430-4A66-B313-E4341EE373E9}"/>
              </a:ext>
            </a:extLst>
          </p:cNvPr>
          <p:cNvSpPr txBox="1">
            <a:spLocks/>
          </p:cNvSpPr>
          <p:nvPr/>
        </p:nvSpPr>
        <p:spPr>
          <a:xfrm>
            <a:off x="151605" y="304800"/>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assembling a portfolio of assets such that the expected return is maximized for a given level of risk -&gt; maximize Sharpe Ratio (return-to-risk ratio)</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5E0FD8-D46A-4F3B-8819-3E539FA54F1F}"/>
                  </a:ext>
                </a:extLst>
              </p:cNvPr>
              <p:cNvSpPr/>
              <p:nvPr/>
            </p:nvSpPr>
            <p:spPr>
              <a:xfrm>
                <a:off x="-153988" y="1524000"/>
                <a:ext cx="7313612" cy="51891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𝑆𝑖𝑛𝑔𝑙𝑒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𝑅𝑎𝑡𝑒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r>
                            <a:rPr lang="en-HK" i="0">
                              <a:latin typeface="Cambria Math" panose="02040503050406030204" pitchFamily="18" charset="0"/>
                            </a:rPr>
                            <m:t>+</m:t>
                          </m:r>
                          <m:r>
                            <a:rPr lang="en-HK" i="1">
                              <a:latin typeface="Cambria Math" panose="02040503050406030204" pitchFamily="18" charset="0"/>
                            </a:rPr>
                            <m:t>𝐷</m:t>
                          </m:r>
                        </m:num>
                        <m:den>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𝐸𝑥𝑝𝑒𝑐𝑡𝑒𝑑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𝑁𝑒𝑥𝑡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𝑝𝑒𝑟𝑖𝑜𝑑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r>
                            <a:rPr lang="en-HK" i="1">
                              <a:solidFill>
                                <a:srgbClr val="FF0000"/>
                              </a:solidFill>
                              <a:latin typeface="Cambria Math" panose="02040503050406030204" pitchFamily="18" charset="0"/>
                            </a:rPr>
                            <m:t>𝑟</m:t>
                          </m:r>
                        </m:e>
                      </m:d>
                      <m:r>
                        <a:rPr lang="en-HK" i="0">
                          <a:solidFill>
                            <a:srgbClr val="FF0000"/>
                          </a:solidFill>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e>
                          </m:nary>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𝑉𝑎𝑟𝑖𝑎𝑛𝑐𝑒</m:t>
                      </m:r>
                      <m:r>
                        <a:rPr lang="en-HK" i="0">
                          <a:solidFill>
                            <a:srgbClr val="FF0000"/>
                          </a:solidFill>
                          <a:latin typeface="Cambria Math" panose="02040503050406030204" pitchFamily="18" charset="0"/>
                        </a:rPr>
                        <m:t> </m:t>
                      </m:r>
                      <m:sSup>
                        <m:sSupPr>
                          <m:ctrlPr>
                            <a:rPr lang="en-HK" i="1">
                              <a:solidFill>
                                <a:srgbClr val="FF0000"/>
                              </a:solidFill>
                              <a:latin typeface="Cambria Math" panose="02040503050406030204" pitchFamily="18" charset="0"/>
                            </a:rPr>
                          </m:ctrlPr>
                        </m:sSupPr>
                        <m:e>
                          <m:r>
                            <a:rPr lang="en-HK" i="1">
                              <a:solidFill>
                                <a:srgbClr val="FF0000"/>
                              </a:solidFill>
                              <a:latin typeface="Cambria Math" panose="02040503050406030204" pitchFamily="18" charset="0"/>
                            </a:rPr>
                            <m:t>𝜎</m:t>
                          </m:r>
                        </m:e>
                        <m:sup>
                          <m:r>
                            <a:rPr lang="en-HK" i="0">
                              <a:solidFill>
                                <a:srgbClr val="FF0000"/>
                              </a:solidFill>
                              <a:latin typeface="Cambria Math" panose="02040503050406030204" pitchFamily="18" charset="0"/>
                            </a:rPr>
                            <m:t>2</m:t>
                          </m:r>
                        </m:sup>
                      </m:sSup>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nary>
                    </m:oMath>
                  </m:oMathPara>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𝑆𝑞𝑢𝑎𝑟𝑒𝑑</m:t>
                    </m:r>
                    <m:r>
                      <a:rPr lang="en-US" b="0" i="1" smtClean="0">
                        <a:latin typeface="Cambria Math" panose="02040503050406030204" pitchFamily="18" charset="0"/>
                      </a:rPr>
                      <m:t> </m:t>
                    </m:r>
                    <m:r>
                      <a:rPr lang="en-US" b="0" i="1" smtClean="0">
                        <a:latin typeface="Cambria Math" panose="02040503050406030204" pitchFamily="18" charset="0"/>
                      </a:rPr>
                      <m:t>𝐷𝑒𝑣𝑖𝑎𝑡𝑖𝑜𝑛𝑠</m:t>
                    </m:r>
                    <m:r>
                      <a:rPr lang="en-US" b="0" i="1" smtClean="0">
                        <a:latin typeface="Cambria Math" panose="02040503050406030204" pitchFamily="18" charset="0"/>
                      </a:rPr>
                      <m:t>)</m:t>
                    </m:r>
                  </m:oMath>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𝑆𝑡𝑎𝑛𝑑𝑎𝑟𝑑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𝜎</m:t>
                      </m:r>
                      <m:r>
                        <a:rPr lang="en-HK" i="0">
                          <a:latin typeface="Cambria Math" panose="02040503050406030204" pitchFamily="18" charset="0"/>
                        </a:rPr>
                        <m:t>=</m:t>
                      </m:r>
                      <m:rad>
                        <m:radPr>
                          <m:degHide m:val="on"/>
                          <m:ctrlPr>
                            <a:rPr lang="en-HK" i="1">
                              <a:latin typeface="Cambria Math" panose="02040503050406030204" pitchFamily="18" charset="0"/>
                            </a:rPr>
                          </m:ctrlPr>
                        </m:radPr>
                        <m:deg/>
                        <m:e>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r>
                                <a:rPr lang="en-HK" i="0">
                                  <a:latin typeface="Cambria Math" panose="02040503050406030204" pitchFamily="18" charset="0"/>
                                </a:rPr>
                                <m:t>−1</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ra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𝑆𝑘𝑒𝑤</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3</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3</m:t>
                              </m:r>
                            </m:sup>
                          </m:sSup>
                        </m:den>
                      </m:f>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𝐾𝑢𝑟𝑡𝑜𝑠𝑖𝑠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4</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4</m:t>
                              </m:r>
                            </m:sup>
                          </m:sSup>
                        </m:den>
                      </m:f>
                      <m:r>
                        <a:rPr lang="en-HK" i="0">
                          <a:latin typeface="Cambria Math" panose="02040503050406030204" pitchFamily="18" charset="0"/>
                        </a:rPr>
                        <m:t>−3</m:t>
                      </m:r>
                    </m:oMath>
                  </m:oMathPara>
                </a14:m>
                <a:endParaRPr lang="en-HK" dirty="0"/>
              </a:p>
            </p:txBody>
          </p:sp>
        </mc:Choice>
        <mc:Fallback xmlns="">
          <p:sp>
            <p:nvSpPr>
              <p:cNvPr id="5" name="Rectangle 4">
                <a:extLst>
                  <a:ext uri="{FF2B5EF4-FFF2-40B4-BE49-F238E27FC236}">
                    <a16:creationId xmlns:a16="http://schemas.microsoft.com/office/drawing/2014/main" id="{9E5E0FD8-D46A-4F3B-8819-3E539FA54F1F}"/>
                  </a:ext>
                </a:extLst>
              </p:cNvPr>
              <p:cNvSpPr>
                <a:spLocks noRot="1" noChangeAspect="1" noMove="1" noResize="1" noEditPoints="1" noAdjustHandles="1" noChangeArrowheads="1" noChangeShapeType="1" noTextEdit="1"/>
              </p:cNvSpPr>
              <p:nvPr/>
            </p:nvSpPr>
            <p:spPr>
              <a:xfrm>
                <a:off x="-153988" y="1524000"/>
                <a:ext cx="7313612" cy="5189177"/>
              </a:xfrm>
              <a:prstGeom prst="rect">
                <a:avLst/>
              </a:prstGeom>
              <a:blipFill>
                <a:blip r:embed="rId2"/>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C20DFEF-E971-47E2-A564-AA68AC31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00" y="1066800"/>
            <a:ext cx="4958565" cy="2057400"/>
          </a:xfrm>
          <a:prstGeom prst="rect">
            <a:avLst/>
          </a:prstGeom>
        </p:spPr>
      </p:pic>
      <p:pic>
        <p:nvPicPr>
          <p:cNvPr id="9" name="Picture 8">
            <a:extLst>
              <a:ext uri="{FF2B5EF4-FFF2-40B4-BE49-F238E27FC236}">
                <a16:creationId xmlns:a16="http://schemas.microsoft.com/office/drawing/2014/main" id="{E770D5D6-C0BC-4743-8948-80C539FA0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500" y="3158280"/>
            <a:ext cx="4958565" cy="861526"/>
          </a:xfrm>
          <a:prstGeom prst="rect">
            <a:avLst/>
          </a:prstGeom>
        </p:spPr>
      </p:pic>
      <p:pic>
        <p:nvPicPr>
          <p:cNvPr id="11" name="Picture 10">
            <a:extLst>
              <a:ext uri="{FF2B5EF4-FFF2-40B4-BE49-F238E27FC236}">
                <a16:creationId xmlns:a16="http://schemas.microsoft.com/office/drawing/2014/main" id="{503EF502-3C39-456A-9761-66BC440A3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500" y="4457542"/>
            <a:ext cx="4958564" cy="1105058"/>
          </a:xfrm>
          <a:prstGeom prst="rect">
            <a:avLst/>
          </a:prstGeom>
        </p:spPr>
      </p:pic>
    </p:spTree>
    <p:extLst>
      <p:ext uri="{BB962C8B-B14F-4D97-AF65-F5344CB8AC3E}">
        <p14:creationId xmlns:p14="http://schemas.microsoft.com/office/powerpoint/2010/main" val="32185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DC50E4C-6050-4F0F-A384-D23D20C2019D}"/>
                  </a:ext>
                </a:extLst>
              </p:cNvPr>
              <p:cNvSpPr/>
              <p:nvPr/>
            </p:nvSpPr>
            <p:spPr>
              <a:xfrm>
                <a:off x="455612" y="1942322"/>
                <a:ext cx="5867400" cy="37671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1">
                          <a:latin typeface="Cambria Math" panose="02040503050406030204" pitchFamily="18" charset="0"/>
                        </a:rPr>
                        <m:t>𝐸</m:t>
                      </m:r>
                      <m:r>
                        <a:rPr lang="en-US" b="0" i="1" smtClean="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0">
                          <a:latin typeface="Cambria Math" panose="02040503050406030204" pitchFamily="18" charset="0"/>
                        </a:rPr>
                        <m:t>=1,  </m:t>
                      </m:r>
                      <m:r>
                        <a:rPr lang="en-HK" i="1">
                          <a:latin typeface="Cambria Math" panose="02040503050406030204" pitchFamily="18" charset="0"/>
                        </a:rPr>
                        <m:t>𝑤h𝑒𝑟𝑒</m:t>
                      </m:r>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r>
                        <a:rPr lang="en-HK" i="0">
                          <a:latin typeface="Cambria Math" panose="02040503050406030204" pitchFamily="18" charset="0"/>
                        </a:rPr>
                        <m:t> </m:t>
                      </m:r>
                      <m:r>
                        <a:rPr lang="en-HK" i="1">
                          <a:latin typeface="Cambria Math" panose="02040503050406030204" pitchFamily="18" charset="0"/>
                        </a:rPr>
                        <m:t>𝑐𝑎𝑛</m:t>
                      </m:r>
                      <m:r>
                        <a:rPr lang="en-HK" i="0">
                          <a:latin typeface="Cambria Math" panose="02040503050406030204" pitchFamily="18" charset="0"/>
                        </a:rPr>
                        <m:t> </m:t>
                      </m:r>
                      <m:r>
                        <a:rPr lang="en-HK" i="1">
                          <a:latin typeface="Cambria Math" panose="02040503050406030204" pitchFamily="18" charset="0"/>
                        </a:rPr>
                        <m:t>𝑏𝑒</m:t>
                      </m:r>
                      <m:r>
                        <a:rPr lang="en-HK" i="0">
                          <a:latin typeface="Cambria Math" panose="02040503050406030204" pitchFamily="18" charset="0"/>
                        </a:rPr>
                        <m:t> </m:t>
                      </m:r>
                      <m:r>
                        <a:rPr lang="en-HK" i="1">
                          <a:latin typeface="Cambria Math" panose="02040503050406030204" pitchFamily="18" charset="0"/>
                        </a:rPr>
                        <m:t>𝑛𝑒𝑔𝑎𝑡𝑖𝑣𝑒</m:t>
                      </m:r>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2 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chemeClr val="tx1"/>
                          </a:solidFill>
                          <a:latin typeface="Cambria Math" panose="02040503050406030204" pitchFamily="18" charset="0"/>
                        </a:rPr>
                        <m:t>𝐸</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𝑟</m:t>
                              </m:r>
                            </m:e>
                            <m:sub>
                              <m:r>
                                <a:rPr lang="en-HK" i="1">
                                  <a:solidFill>
                                    <a:schemeClr val="tx1"/>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𝑅</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smtClean="0">
                              <a:latin typeface="Cambria Math" panose="02040503050406030204" pitchFamily="18" charset="0"/>
                            </a:rPr>
                          </m:ctrlPr>
                        </m:dPr>
                        <m:e>
                          <m:m>
                            <m:mPr>
                              <m:mcs>
                                <m:mc>
                                  <m:mcPr>
                                    <m:count m:val="3"/>
                                    <m:mcJc m:val="center"/>
                                  </m:mcPr>
                                </m:mc>
                              </m:mcs>
                              <m:ctrlPr>
                                <a:rPr lang="en-HK" i="1" smtClean="0">
                                  <a:latin typeface="Cambria Math" panose="02040503050406030204" pitchFamily="18" charset="0"/>
                                </a:rPr>
                              </m:ctrlPr>
                            </m:mPr>
                            <m:mr>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m>
                                  <m:mPr>
                                    <m:mcs>
                                      <m:mc>
                                        <m:mcPr>
                                          <m:count m:val="2"/>
                                          <m:mcJc m:val="center"/>
                                        </m:mcPr>
                                      </m:mc>
                                    </m:mcs>
                                    <m:ctrlPr>
                                      <a:rPr lang="en-HK" i="1" smtClean="0">
                                        <a:latin typeface="Cambria Math" panose="02040503050406030204" pitchFamily="18" charset="0"/>
                                      </a:rPr>
                                    </m:ctrlPr>
                                  </m:mPr>
                                  <m:mr>
                                    <m:e>
                                      <m:r>
                                        <m:rPr>
                                          <m:brk m:alnAt="7"/>
                                        </m:rPr>
                                        <a:rPr lang="en-HK" i="1" smtClean="0">
                                          <a:latin typeface="Cambria Math" panose="02040503050406030204" pitchFamily="18" charset="0"/>
                                        </a:rPr>
                                        <m:t>⋯</m:t>
                                      </m:r>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f>
                            <m:fPr>
                              <m:type m:val="noBar"/>
                              <m:ctrlPr>
                                <a:rPr lang="en-HK" i="1">
                                  <a:latin typeface="Cambria Math" panose="02040503050406030204" pitchFamily="18" charset="0"/>
                                </a:rPr>
                              </m:ctrlPr>
                            </m:fPr>
                            <m:num>
                              <m:m>
                                <m:mPr>
                                  <m:plcHide m:val="on"/>
                                  <m:mcs>
                                    <m:mc>
                                      <m:mcPr>
                                        <m:count m:val="1"/>
                                        <m:mcJc m:val="center"/>
                                      </m:mcPr>
                                    </m:mc>
                                  </m:mcs>
                                  <m:ctrlPr>
                                    <a:rPr lang="en-HK" i="1">
                                      <a:latin typeface="Cambria Math" panose="02040503050406030204" pitchFamily="18" charset="0"/>
                                    </a:rPr>
                                  </m:ctrlPr>
                                </m:mP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e>
                                </m:mr>
                              </m:m>
                            </m:num>
                            <m:den>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𝑛</m:t>
                                            </m:r>
                                          </m:sub>
                                        </m:sSub>
                                      </m:e>
                                    </m:d>
                                  </m:e>
                                </m:mr>
                              </m:m>
                            </m:den>
                          </m:f>
                        </m:e>
                      </m:d>
                    </m:oMath>
                  </m:oMathPara>
                </a14:m>
                <a:endParaRPr lang="en-HK" dirty="0"/>
              </a:p>
            </p:txBody>
          </p:sp>
        </mc:Choice>
        <mc:Fallback xmlns="">
          <p:sp>
            <p:nvSpPr>
              <p:cNvPr id="3" name="Rectangle 2">
                <a:extLst>
                  <a:ext uri="{FF2B5EF4-FFF2-40B4-BE49-F238E27FC236}">
                    <a16:creationId xmlns:a16="http://schemas.microsoft.com/office/drawing/2014/main" id="{EDC50E4C-6050-4F0F-A384-D23D20C2019D}"/>
                  </a:ext>
                </a:extLst>
              </p:cNvPr>
              <p:cNvSpPr>
                <a:spLocks noRot="1" noChangeAspect="1" noMove="1" noResize="1" noEditPoints="1" noAdjustHandles="1" noChangeArrowheads="1" noChangeShapeType="1" noTextEdit="1"/>
              </p:cNvSpPr>
              <p:nvPr/>
            </p:nvSpPr>
            <p:spPr>
              <a:xfrm>
                <a:off x="455612" y="1942322"/>
                <a:ext cx="5867400" cy="3767122"/>
              </a:xfrm>
              <a:prstGeom prst="rect">
                <a:avLst/>
              </a:prstGeom>
              <a:blipFill>
                <a:blip r:embed="rId2"/>
                <a:stretch>
                  <a:fillRect/>
                </a:stretch>
              </a:blipFill>
            </p:spPr>
            <p:txBody>
              <a:bodyPr/>
              <a:lstStyle/>
              <a:p>
                <a:r>
                  <a:rPr lang="en-HK">
                    <a:noFill/>
                  </a:rPr>
                  <a:t> </a:t>
                </a:r>
              </a:p>
            </p:txBody>
          </p:sp>
        </mc:Fallback>
      </mc:AlternateContent>
      <p:pic>
        <p:nvPicPr>
          <p:cNvPr id="6" name="Picture 5">
            <a:extLst>
              <a:ext uri="{FF2B5EF4-FFF2-40B4-BE49-F238E27FC236}">
                <a16:creationId xmlns:a16="http://schemas.microsoft.com/office/drawing/2014/main" id="{A1EEB12B-7401-41D4-B07E-698763E7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2130044"/>
            <a:ext cx="5870037" cy="3391678"/>
          </a:xfrm>
          <a:prstGeom prst="rect">
            <a:avLst/>
          </a:prstGeom>
        </p:spPr>
      </p:pic>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5781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Expected Return</a:t>
            </a:r>
          </a:p>
        </p:txBody>
      </p:sp>
    </p:spTree>
    <p:extLst>
      <p:ext uri="{BB962C8B-B14F-4D97-AF65-F5344CB8AC3E}">
        <p14:creationId xmlns:p14="http://schemas.microsoft.com/office/powerpoint/2010/main" val="231938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4257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Variance/Sigma</a:t>
            </a:r>
          </a:p>
        </p:txBody>
      </p:sp>
      <p:pic>
        <p:nvPicPr>
          <p:cNvPr id="4" name="Picture 3">
            <a:extLst>
              <a:ext uri="{FF2B5EF4-FFF2-40B4-BE49-F238E27FC236}">
                <a16:creationId xmlns:a16="http://schemas.microsoft.com/office/drawing/2014/main" id="{CBEAE2AD-9BFD-471C-A7DC-95D416EA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152400"/>
            <a:ext cx="4572000" cy="2903387"/>
          </a:xfrm>
          <a:prstGeom prst="rect">
            <a:avLst/>
          </a:prstGeom>
        </p:spPr>
      </p:pic>
      <p:sp>
        <p:nvSpPr>
          <p:cNvPr id="8" name="Rectangle 7">
            <a:extLst>
              <a:ext uri="{FF2B5EF4-FFF2-40B4-BE49-F238E27FC236}">
                <a16:creationId xmlns:a16="http://schemas.microsoft.com/office/drawing/2014/main" id="{6314FE1C-3939-42F4-A0AE-1676C1D728AC}"/>
              </a:ext>
            </a:extLst>
          </p:cNvPr>
          <p:cNvSpPr/>
          <p:nvPr/>
        </p:nvSpPr>
        <p:spPr>
          <a:xfrm rot="5400000">
            <a:off x="9980612" y="1066801"/>
            <a:ext cx="304800" cy="3352799"/>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268085A-BF83-42FE-9EA1-D7BCD8025C37}"/>
                  </a:ext>
                </a:extLst>
              </p:cNvPr>
              <p:cNvSpPr/>
              <p:nvPr/>
            </p:nvSpPr>
            <p:spPr>
              <a:xfrm>
                <a:off x="9447212" y="2807834"/>
                <a:ext cx="2106922" cy="495905"/>
              </a:xfrm>
              <a:prstGeom prst="rect">
                <a:avLst/>
              </a:prstGeom>
            </p:spPr>
            <p:txBody>
              <a:bodyPr wrap="square">
                <a:spAutoFit/>
              </a:bodyPr>
              <a:lstStyle/>
              <a:p>
                <a:r>
                  <a:rPr lang="en-HK" sz="2400" dirty="0">
                    <a:solidFill>
                      <a:srgbClr val="FF0000"/>
                    </a:solidFill>
                  </a:rPr>
                  <a:t>Covariance </a:t>
                </a:r>
                <a14:m>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m:rPr>
                            <m:sty m:val="p"/>
                          </m:rPr>
                          <a:rPr lang="en-US" sz="2400" b="0" i="0" smtClean="0">
                            <a:solidFill>
                              <a:srgbClr val="FF0000"/>
                            </a:solidFill>
                            <a:latin typeface="Cambria Math" panose="02040503050406030204" pitchFamily="18" charset="0"/>
                          </a:rPr>
                          <m:t>ij</m:t>
                        </m:r>
                      </m:sub>
                    </m:sSub>
                  </m:oMath>
                </a14:m>
                <a:endParaRPr lang="en-HK" sz="2400" dirty="0">
                  <a:solidFill>
                    <a:srgbClr val="FF0000"/>
                  </a:solidFill>
                </a:endParaRPr>
              </a:p>
            </p:txBody>
          </p:sp>
        </mc:Choice>
        <mc:Fallback xmlns="">
          <p:sp>
            <p:nvSpPr>
              <p:cNvPr id="9" name="Rectangle 8">
                <a:extLst>
                  <a:ext uri="{FF2B5EF4-FFF2-40B4-BE49-F238E27FC236}">
                    <a16:creationId xmlns:a16="http://schemas.microsoft.com/office/drawing/2014/main" id="{0268085A-BF83-42FE-9EA1-D7BCD8025C37}"/>
                  </a:ext>
                </a:extLst>
              </p:cNvPr>
              <p:cNvSpPr>
                <a:spLocks noRot="1" noChangeAspect="1" noMove="1" noResize="1" noEditPoints="1" noAdjustHandles="1" noChangeArrowheads="1" noChangeShapeType="1" noTextEdit="1"/>
              </p:cNvSpPr>
              <p:nvPr/>
            </p:nvSpPr>
            <p:spPr>
              <a:xfrm>
                <a:off x="9447212" y="2807834"/>
                <a:ext cx="2106922" cy="495905"/>
              </a:xfrm>
              <a:prstGeom prst="rect">
                <a:avLst/>
              </a:prstGeom>
              <a:blipFill>
                <a:blip r:embed="rId3"/>
                <a:stretch>
                  <a:fillRect l="-4638" t="-8642" b="-22222"/>
                </a:stretch>
              </a:blipFill>
            </p:spPr>
            <p:txBody>
              <a:bodyPr/>
              <a:lstStyle/>
              <a:p>
                <a:r>
                  <a:rPr lang="en-HK">
                    <a:noFill/>
                  </a:rPr>
                  <a:t> </a:t>
                </a:r>
              </a:p>
            </p:txBody>
          </p:sp>
        </mc:Fallback>
      </mc:AlternateContent>
      <p:pic>
        <p:nvPicPr>
          <p:cNvPr id="11" name="Picture 10">
            <a:extLst>
              <a:ext uri="{FF2B5EF4-FFF2-40B4-BE49-F238E27FC236}">
                <a16:creationId xmlns:a16="http://schemas.microsoft.com/office/drawing/2014/main" id="{36D04906-181D-492E-B786-3DDE41295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737" y="3568543"/>
            <a:ext cx="3420215" cy="953423"/>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100D7B3-A942-4483-87B0-D17BB412D40A}"/>
                  </a:ext>
                </a:extLst>
              </p:cNvPr>
              <p:cNvSpPr/>
              <p:nvPr/>
            </p:nvSpPr>
            <p:spPr>
              <a:xfrm>
                <a:off x="8034096" y="4574407"/>
                <a:ext cx="3102965" cy="8372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Correlation</m:t>
                      </m:r>
                      <m:r>
                        <a:rPr lang="en-US" sz="2400" b="0" i="0" smtClean="0">
                          <a:solidFill>
                            <a:srgbClr val="FF0000"/>
                          </a:solidFill>
                          <a:latin typeface="Cambria Math" panose="02040503050406030204" pitchFamily="18" charset="0"/>
                        </a:rPr>
                        <m:t> </m:t>
                      </m:r>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𝜌</m:t>
                          </m:r>
                        </m:e>
                        <m:sub>
                          <m:r>
                            <a:rPr lang="en-HK" sz="2400" i="1">
                              <a:solidFill>
                                <a:srgbClr val="FF0000"/>
                              </a:solidFill>
                              <a:latin typeface="Cambria Math" panose="02040503050406030204" pitchFamily="18" charset="0"/>
                            </a:rPr>
                            <m:t>𝑖𝑗</m:t>
                          </m:r>
                        </m:sub>
                      </m:sSub>
                      <m:r>
                        <a:rPr lang="en-HK" sz="2400" i="0">
                          <a:solidFill>
                            <a:srgbClr val="FF0000"/>
                          </a:solidFill>
                          <a:latin typeface="Cambria Math" panose="02040503050406030204" pitchFamily="18" charset="0"/>
                        </a:rPr>
                        <m:t>=</m:t>
                      </m:r>
                      <m:f>
                        <m:fPr>
                          <m:ctrlPr>
                            <a:rPr lang="en-HK" sz="2400" i="1">
                              <a:solidFill>
                                <a:srgbClr val="FF0000"/>
                              </a:solidFill>
                              <a:latin typeface="Cambria Math" panose="02040503050406030204" pitchFamily="18" charset="0"/>
                            </a:rPr>
                          </m:ctrlPr>
                        </m:fPr>
                        <m:num>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𝑖𝑗</m:t>
                              </m:r>
                            </m:sub>
                          </m:sSub>
                        </m:num>
                        <m:den>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m:t>
                              </m:r>
                            </m:sub>
                          </m:sSub>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𝑗</m:t>
                              </m:r>
                            </m:sub>
                          </m:sSub>
                        </m:den>
                      </m:f>
                    </m:oMath>
                  </m:oMathPara>
                </a14:m>
                <a:endParaRPr lang="en-HK" sz="2400" dirty="0">
                  <a:solidFill>
                    <a:srgbClr val="FF0000"/>
                  </a:solidFill>
                </a:endParaRPr>
              </a:p>
            </p:txBody>
          </p:sp>
        </mc:Choice>
        <mc:Fallback xmlns="">
          <p:sp>
            <p:nvSpPr>
              <p:cNvPr id="12" name="Rectangle 11">
                <a:extLst>
                  <a:ext uri="{FF2B5EF4-FFF2-40B4-BE49-F238E27FC236}">
                    <a16:creationId xmlns:a16="http://schemas.microsoft.com/office/drawing/2014/main" id="{D100D7B3-A942-4483-87B0-D17BB412D40A}"/>
                  </a:ext>
                </a:extLst>
              </p:cNvPr>
              <p:cNvSpPr>
                <a:spLocks noRot="1" noChangeAspect="1" noMove="1" noResize="1" noEditPoints="1" noAdjustHandles="1" noChangeArrowheads="1" noChangeShapeType="1" noTextEdit="1"/>
              </p:cNvSpPr>
              <p:nvPr/>
            </p:nvSpPr>
            <p:spPr>
              <a:xfrm>
                <a:off x="8034096" y="4574407"/>
                <a:ext cx="3102965" cy="837217"/>
              </a:xfrm>
              <a:prstGeom prst="rect">
                <a:avLst/>
              </a:prstGeom>
              <a:blipFill>
                <a:blip r:embed="rId5"/>
                <a:stretch>
                  <a:fillRect/>
                </a:stretch>
              </a:blipFill>
            </p:spPr>
            <p:txBody>
              <a:bodyPr/>
              <a:lstStyle/>
              <a:p>
                <a:r>
                  <a:rPr lang="en-HK">
                    <a:noFill/>
                  </a:rPr>
                  <a:t> </a:t>
                </a:r>
              </a:p>
            </p:txBody>
          </p:sp>
        </mc:Fallback>
      </mc:AlternateContent>
      <p:grpSp>
        <p:nvGrpSpPr>
          <p:cNvPr id="19" name="Group 18">
            <a:extLst>
              <a:ext uri="{FF2B5EF4-FFF2-40B4-BE49-F238E27FC236}">
                <a16:creationId xmlns:a16="http://schemas.microsoft.com/office/drawing/2014/main" id="{D8BCC481-81D8-475A-BFF1-06ACE8388B13}"/>
              </a:ext>
            </a:extLst>
          </p:cNvPr>
          <p:cNvGrpSpPr/>
          <p:nvPr/>
        </p:nvGrpSpPr>
        <p:grpSpPr>
          <a:xfrm>
            <a:off x="7427912" y="5422094"/>
            <a:ext cx="4648200" cy="1259014"/>
            <a:chOff x="7313612" y="5401154"/>
            <a:chExt cx="4648200" cy="1259014"/>
          </a:xfrm>
        </p:grpSpPr>
        <p:pic>
          <p:nvPicPr>
            <p:cNvPr id="14" name="Picture 13">
              <a:extLst>
                <a:ext uri="{FF2B5EF4-FFF2-40B4-BE49-F238E27FC236}">
                  <a16:creationId xmlns:a16="http://schemas.microsoft.com/office/drawing/2014/main" id="{9DC6C2EA-05D3-4D70-8523-73416E03D698}"/>
                </a:ext>
              </a:extLst>
            </p:cNvPr>
            <p:cNvPicPr>
              <a:picLocks noChangeAspect="1"/>
            </p:cNvPicPr>
            <p:nvPr/>
          </p:nvPicPr>
          <p:blipFill rotWithShape="1">
            <a:blip r:embed="rId6">
              <a:extLst>
                <a:ext uri="{28A0092B-C50C-407E-A947-70E740481C1C}">
                  <a14:useLocalDpi xmlns:a14="http://schemas.microsoft.com/office/drawing/2010/main" val="0"/>
                </a:ext>
              </a:extLst>
            </a:blip>
            <a:srcRect t="1" r="6510" b="1"/>
            <a:stretch/>
          </p:blipFill>
          <p:spPr>
            <a:xfrm>
              <a:off x="7313612" y="5401154"/>
              <a:ext cx="4648200" cy="1259014"/>
            </a:xfrm>
            <a:prstGeom prst="rect">
              <a:avLst/>
            </a:prstGeom>
          </p:spPr>
        </p:pic>
        <p:sp>
          <p:nvSpPr>
            <p:cNvPr id="15" name="TextBox 14">
              <a:extLst>
                <a:ext uri="{FF2B5EF4-FFF2-40B4-BE49-F238E27FC236}">
                  <a16:creationId xmlns:a16="http://schemas.microsoft.com/office/drawing/2014/main" id="{3B57E307-8CDC-4DE9-AB58-66E98002536A}"/>
                </a:ext>
              </a:extLst>
            </p:cNvPr>
            <p:cNvSpPr txBox="1"/>
            <p:nvPr/>
          </p:nvSpPr>
          <p:spPr>
            <a:xfrm>
              <a:off x="11422159" y="5401154"/>
              <a:ext cx="533400" cy="369332"/>
            </a:xfrm>
            <a:prstGeom prst="rect">
              <a:avLst/>
            </a:prstGeom>
            <a:solidFill>
              <a:schemeClr val="bg1"/>
            </a:solidFill>
            <a:ln>
              <a:noFill/>
            </a:ln>
          </p:spPr>
          <p:txBody>
            <a:bodyPr wrap="square" rtlCol="0" anchor="ctr" anchorCtr="1">
              <a:spAutoFit/>
            </a:bodyPr>
            <a:lstStyle/>
            <a:p>
              <a:endParaRPr lang="en-HK" dirty="0"/>
            </a:p>
          </p:txBody>
        </p:sp>
        <p:sp>
          <p:nvSpPr>
            <p:cNvPr id="16" name="TextBox 15">
              <a:extLst>
                <a:ext uri="{FF2B5EF4-FFF2-40B4-BE49-F238E27FC236}">
                  <a16:creationId xmlns:a16="http://schemas.microsoft.com/office/drawing/2014/main" id="{326AEBC1-15D6-4E56-8CFD-C8982A322B0D}"/>
                </a:ext>
              </a:extLst>
            </p:cNvPr>
            <p:cNvSpPr txBox="1"/>
            <p:nvPr/>
          </p:nvSpPr>
          <p:spPr>
            <a:xfrm>
              <a:off x="11422159" y="5845995"/>
              <a:ext cx="533400" cy="369332"/>
            </a:xfrm>
            <a:prstGeom prst="rect">
              <a:avLst/>
            </a:prstGeom>
            <a:solidFill>
              <a:schemeClr val="bg1"/>
            </a:solidFill>
            <a:ln>
              <a:noFill/>
            </a:ln>
          </p:spPr>
          <p:txBody>
            <a:bodyPr wrap="square" rtlCol="0" anchor="ctr" anchorCtr="1">
              <a:spAutoFit/>
            </a:bodyPr>
            <a:lstStyle/>
            <a:p>
              <a:endParaRPr lang="en-HK" dirty="0"/>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AF238C1-5E96-4DD9-A194-D6BBC13E877D}"/>
                  </a:ext>
                </a:extLst>
              </p:cNvPr>
              <p:cNvSpPr/>
              <p:nvPr/>
            </p:nvSpPr>
            <p:spPr>
              <a:xfrm>
                <a:off x="463179" y="1599953"/>
                <a:ext cx="6630341" cy="47364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smtClean="0">
                          <a:solidFill>
                            <a:srgbClr val="FF0000"/>
                          </a:solidFill>
                          <a:latin typeface="Cambria Math" panose="02040503050406030204" pitchFamily="18" charset="0"/>
                        </a:rPr>
                        <m:t>2</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i="1">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3 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14:m>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US" b="0" i="0" smtClean="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3</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US" b="0" i="0" smtClean="0">
                            <a:latin typeface="Cambria Math" panose="02040503050406030204" pitchFamily="18" charset="0"/>
                          </a:rPr>
                          <m:t>3</m:t>
                        </m:r>
                      </m:sub>
                      <m:sup>
                        <m:r>
                          <a:rPr lang="en-HK">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1"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a:latin typeface="Cambria Math" panose="02040503050406030204" pitchFamily="18" charset="0"/>
                          </a:rPr>
                          <m:t>1</m:t>
                        </m:r>
                        <m:r>
                          <a:rPr lang="en-US" b="0" i="1" smtClean="0">
                            <a:latin typeface="Cambria Math" panose="02040503050406030204" pitchFamily="18" charset="0"/>
                          </a:rPr>
                          <m:t>3</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US" b="0" i="0" smtClean="0">
                            <a:latin typeface="Cambria Math" panose="02040503050406030204" pitchFamily="18" charset="0"/>
                          </a:rPr>
                          <m:t>23</m:t>
                        </m:r>
                      </m:sub>
                    </m:sSub>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𝑝</m:t>
                          </m:r>
                        </m:sub>
                      </m:sSub>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𝑗</m:t>
                              </m:r>
                              <m:r>
                                <a:rPr lang="en-HK" i="0">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e>
                          </m:nary>
                        </m:e>
                      </m:nary>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HK" i="1">
                                  <a:latin typeface="Cambria Math" panose="02040503050406030204" pitchFamily="18" charset="0"/>
                                </a:rPr>
                                <m:t>𝑖</m:t>
                              </m:r>
                            </m:sub>
                            <m:sup>
                              <m:r>
                                <a:rPr lang="en-HK" i="0">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𝑖</m:t>
                              </m:r>
                            </m:sub>
                            <m:sup>
                              <m:r>
                                <a:rPr lang="en-HK" i="0">
                                  <a:latin typeface="Cambria Math" panose="02040503050406030204" pitchFamily="18" charset="0"/>
                                </a:rPr>
                                <m:t>2</m:t>
                              </m:r>
                            </m:sup>
                          </m:sSubSup>
                          <m:r>
                            <a:rPr lang="en-HK" i="0">
                              <a:latin typeface="Cambria Math" panose="02040503050406030204" pitchFamily="18" charset="0"/>
                            </a:rPr>
                            <m:t>+</m:t>
                          </m:r>
                        </m:e>
                      </m:nary>
                      <m:nary>
                        <m:naryPr>
                          <m:chr m:val="∑"/>
                          <m:limLoc m:val="undOvr"/>
                          <m:supHide m:val="on"/>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m:t>
                          </m:r>
                          <m:r>
                            <a:rPr lang="en-HK" i="1">
                              <a:latin typeface="Cambria Math" panose="02040503050406030204" pitchFamily="18" charset="0"/>
                            </a:rPr>
                            <m:t>𝑗</m:t>
                          </m:r>
                        </m:sub>
                        <m:sup/>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𝐼𝑛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𝑡𝑒𝑟𝑚𝑠</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𝑚𝑎𝑡𝑟𝑖𝑐𝑒</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0">
                              <a:latin typeface="Cambria Math" panose="02040503050406030204" pitchFamily="18" charset="0"/>
                            </a:rPr>
                            <m:t>∙</m:t>
                          </m:r>
                        </m:e>
                      </m:nary>
                      <m:sSup>
                        <m:sSupPr>
                          <m:ctrlPr>
                            <a:rPr lang="en-HK" i="1">
                              <a:latin typeface="Cambria Math" panose="02040503050406030204" pitchFamily="18" charset="0"/>
                            </a:rPr>
                          </m:ctrlPr>
                        </m:sSupPr>
                        <m:e>
                          <m:r>
                            <a:rPr lang="en-HK" i="1">
                              <a:latin typeface="Cambria Math" panose="02040503050406030204" pitchFamily="18" charset="0"/>
                            </a:rPr>
                            <m:t>𝑤</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e>
                                <m:m>
                                  <m:mPr>
                                    <m:plcHide m:val="on"/>
                                    <m:mcs>
                                      <m:mc>
                                        <m:mcPr>
                                          <m:count m:val="2"/>
                                          <m:mcJc m:val="center"/>
                                        </m:mcPr>
                                      </m:mc>
                                    </m:mcs>
                                    <m:ctrlPr>
                                      <a:rPr lang="en-HK" i="1">
                                        <a:latin typeface="Cambria Math" panose="02040503050406030204" pitchFamily="18" charset="0"/>
                                      </a:rPr>
                                    </m:ctrlPr>
                                  </m:mPr>
                                  <m:mr>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m:t>
                                    </m:r>
                                    <m:r>
                                      <a:rPr lang="en-HK" i="1">
                                        <a:latin typeface="Cambria Math" panose="02040503050406030204" pitchFamily="18" charset="0"/>
                                      </a:rPr>
                                      <m:t>𝑛</m:t>
                                    </m:r>
                                  </m:sub>
                                </m:sSub>
                              </m:e>
                            </m:mr>
                            <m:mr>
                              <m:e>
                                <m:r>
                                  <a:rPr lang="en-HK" i="0">
                                    <a:latin typeface="Cambria Math" panose="02040503050406030204" pitchFamily="18" charset="0"/>
                                  </a:rPr>
                                  <m:t>⋮</m:t>
                                </m:r>
                              </m:e>
                              <m:e>
                                <m:r>
                                  <a:rPr lang="en-HK" i="0">
                                    <a:latin typeface="Cambria Math" panose="02040503050406030204" pitchFamily="18" charset="0"/>
                                  </a:rPr>
                                  <m:t>⋱</m:t>
                                </m:r>
                              </m:e>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m:t>
                                    </m:r>
                                    <m:r>
                                      <a:rPr lang="en-HK" i="0">
                                        <a:latin typeface="Cambria Math" panose="02040503050406030204" pitchFamily="18" charset="0"/>
                                      </a:rPr>
                                      <m:t>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𝑛𝑛</m:t>
                                    </m:r>
                                  </m:sub>
                                </m:sSub>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mr>
                            <m:m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mr>
                                  <m:mr>
                                    <m:e>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mr>
                          </m:m>
                        </m:e>
                      </m:d>
                    </m:oMath>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HK" dirty="0"/>
              </a:p>
            </p:txBody>
          </p:sp>
        </mc:Choice>
        <mc:Fallback xmlns="">
          <p:sp>
            <p:nvSpPr>
              <p:cNvPr id="17" name="Rectangle 16">
                <a:extLst>
                  <a:ext uri="{FF2B5EF4-FFF2-40B4-BE49-F238E27FC236}">
                    <a16:creationId xmlns:a16="http://schemas.microsoft.com/office/drawing/2014/main" id="{5AF238C1-5E96-4DD9-A194-D6BBC13E877D}"/>
                  </a:ext>
                </a:extLst>
              </p:cNvPr>
              <p:cNvSpPr>
                <a:spLocks noRot="1" noChangeAspect="1" noMove="1" noResize="1" noEditPoints="1" noAdjustHandles="1" noChangeArrowheads="1" noChangeShapeType="1" noTextEdit="1"/>
              </p:cNvSpPr>
              <p:nvPr/>
            </p:nvSpPr>
            <p:spPr>
              <a:xfrm>
                <a:off x="463179" y="1599953"/>
                <a:ext cx="6630341" cy="4736425"/>
              </a:xfrm>
              <a:prstGeom prst="rect">
                <a:avLst/>
              </a:prstGeom>
              <a:blipFill>
                <a:blip r:embed="rId7"/>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6315B9B-210F-4147-A016-54768E571777}"/>
                  </a:ext>
                </a:extLst>
              </p:cNvPr>
              <p:cNvSpPr/>
              <p:nvPr/>
            </p:nvSpPr>
            <p:spPr>
              <a:xfrm>
                <a:off x="7093520" y="3199211"/>
                <a:ext cx="5095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𝐸𝑥𝑝𝑒𝑐𝑡𝑒𝑑</m:t>
                      </m:r>
                      <m:r>
                        <a:rPr lang="en-US" i="1" smtClean="0">
                          <a:latin typeface="Cambria Math" panose="02040503050406030204" pitchFamily="18" charset="0"/>
                        </a:rPr>
                        <m:t> </m:t>
                      </m:r>
                      <m:r>
                        <a:rPr lang="en-US" i="1" smtClean="0">
                          <a:latin typeface="Cambria Math" panose="02040503050406030204" pitchFamily="18" charset="0"/>
                        </a:rPr>
                        <m:t>𝑉𝑎𝑙𝑢𝑒</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𝑆𝑞𝑢𝑎𝑟𝑒𝑑</m:t>
                      </m:r>
                      <m:r>
                        <a:rPr lang="en-US" i="1" smtClean="0">
                          <a:latin typeface="Cambria Math" panose="02040503050406030204" pitchFamily="18" charset="0"/>
                        </a:rPr>
                        <m:t> </m:t>
                      </m:r>
                      <m:r>
                        <a:rPr lang="en-US" b="0" i="1" smtClean="0">
                          <a:latin typeface="Cambria Math" panose="02040503050406030204" pitchFamily="18" charset="0"/>
                        </a:rPr>
                        <m:t>𝐶𝑟𝑜𝑠𝑠</m:t>
                      </m:r>
                      <m:r>
                        <a:rPr lang="en-US" b="0" i="1" smtClean="0">
                          <a:latin typeface="Cambria Math" panose="02040503050406030204" pitchFamily="18" charset="0"/>
                        </a:rPr>
                        <m:t> </m:t>
                      </m:r>
                      <m:r>
                        <a:rPr lang="en-US" i="1">
                          <a:latin typeface="Cambria Math" panose="02040503050406030204" pitchFamily="18" charset="0"/>
                        </a:rPr>
                        <m:t>𝐷𝑒𝑣𝑖𝑎𝑡𝑖𝑜𝑛𝑠</m:t>
                      </m:r>
                      <m:r>
                        <a:rPr lang="en-US" i="1">
                          <a:latin typeface="Cambria Math" panose="02040503050406030204" pitchFamily="18" charset="0"/>
                        </a:rPr>
                        <m:t>)</m:t>
                      </m:r>
                    </m:oMath>
                  </m:oMathPara>
                </a14:m>
                <a:endParaRPr lang="en-US"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A6315B9B-210F-4147-A016-54768E571777}"/>
                  </a:ext>
                </a:extLst>
              </p:cNvPr>
              <p:cNvSpPr>
                <a:spLocks noRot="1" noChangeAspect="1" noMove="1" noResize="1" noEditPoints="1" noAdjustHandles="1" noChangeArrowheads="1" noChangeShapeType="1" noTextEdit="1"/>
              </p:cNvSpPr>
              <p:nvPr/>
            </p:nvSpPr>
            <p:spPr>
              <a:xfrm>
                <a:off x="7093520" y="3199211"/>
                <a:ext cx="5095305" cy="369332"/>
              </a:xfrm>
              <a:prstGeom prst="rect">
                <a:avLst/>
              </a:prstGeom>
              <a:blipFill>
                <a:blip r:embed="rId8"/>
                <a:stretch>
                  <a:fillRect b="-15000"/>
                </a:stretch>
              </a:blipFill>
            </p:spPr>
            <p:txBody>
              <a:bodyPr/>
              <a:lstStyle/>
              <a:p>
                <a:r>
                  <a:rPr lang="en-HK">
                    <a:noFill/>
                  </a:rPr>
                  <a:t> </a:t>
                </a:r>
              </a:p>
            </p:txBody>
          </p:sp>
        </mc:Fallback>
      </mc:AlternateContent>
    </p:spTree>
    <p:extLst>
      <p:ext uri="{BB962C8B-B14F-4D97-AF65-F5344CB8AC3E}">
        <p14:creationId xmlns:p14="http://schemas.microsoft.com/office/powerpoint/2010/main" val="1637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2FBD1-8EED-4F40-805C-A86AA3E9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42" y="1143000"/>
            <a:ext cx="8878539" cy="5544324"/>
          </a:xfrm>
          <a:prstGeom prst="rect">
            <a:avLst/>
          </a:prstGeom>
        </p:spPr>
      </p:pic>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044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a:t>
            </a:r>
          </a:p>
        </p:txBody>
      </p:sp>
    </p:spTree>
    <p:extLst>
      <p:ext uri="{BB962C8B-B14F-4D97-AF65-F5344CB8AC3E}">
        <p14:creationId xmlns:p14="http://schemas.microsoft.com/office/powerpoint/2010/main" val="289924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3" name="Picture 2">
            <a:extLst>
              <a:ext uri="{FF2B5EF4-FFF2-40B4-BE49-F238E27FC236}">
                <a16:creationId xmlns:a16="http://schemas.microsoft.com/office/drawing/2014/main" id="{A08C77CB-F2AD-498F-BF51-576645FD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219200"/>
            <a:ext cx="9307224" cy="5325218"/>
          </a:xfrm>
          <a:prstGeom prst="rect">
            <a:avLst/>
          </a:prstGeom>
        </p:spPr>
      </p:pic>
    </p:spTree>
    <p:extLst>
      <p:ext uri="{BB962C8B-B14F-4D97-AF65-F5344CB8AC3E}">
        <p14:creationId xmlns:p14="http://schemas.microsoft.com/office/powerpoint/2010/main" val="12492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4" name="Picture 3">
            <a:extLst>
              <a:ext uri="{FF2B5EF4-FFF2-40B4-BE49-F238E27FC236}">
                <a16:creationId xmlns:a16="http://schemas.microsoft.com/office/drawing/2014/main" id="{D3B580B8-F108-4A13-B163-397CCC2F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3" y="1188569"/>
            <a:ext cx="11741397" cy="5517031"/>
          </a:xfrm>
          <a:prstGeom prst="rect">
            <a:avLst/>
          </a:prstGeom>
        </p:spPr>
      </p:pic>
    </p:spTree>
    <p:extLst>
      <p:ext uri="{BB962C8B-B14F-4D97-AF65-F5344CB8AC3E}">
        <p14:creationId xmlns:p14="http://schemas.microsoft.com/office/powerpoint/2010/main" val="9379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41398" y="685800"/>
            <a:ext cx="5029200" cy="3429000"/>
          </a:xfrm>
        </p:spPr>
        <p:txBody>
          <a:bodyPr/>
          <a:lstStyle/>
          <a:p>
            <a:r>
              <a:rPr lang="en-US" dirty="0"/>
              <a:t>Provide a list of technical indicators for analysis</a:t>
            </a:r>
          </a:p>
          <a:p>
            <a:r>
              <a:rPr lang="en-US" dirty="0"/>
              <a:t>RM can analyze securities and/or the clients’ portfolios to generate investment advice</a:t>
            </a:r>
          </a:p>
          <a:p>
            <a:r>
              <a:rPr lang="en-US" dirty="0"/>
              <a:t>Feedback for training MI models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3114385"/>
              </p:ext>
            </p:extLst>
          </p:nvPr>
        </p:nvGraphicFramePr>
        <p:xfrm>
          <a:off x="6094412" y="685800"/>
          <a:ext cx="5029201" cy="3695319"/>
        </p:xfrm>
        <a:graphic>
          <a:graphicData uri="http://schemas.openxmlformats.org/drawingml/2006/table">
            <a:tbl>
              <a:tblPr firstRow="1" bandRow="1">
                <a:tableStyleId>{3B4B98B0-60AC-42C2-AFA5-B58CD77FA1E5}</a:tableStyleId>
              </a:tblPr>
              <a:tblGrid>
                <a:gridCol w="25145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371602">
                  <a:extLst>
                    <a:ext uri="{9D8B030D-6E8A-4147-A177-3AD203B41FA5}">
                      <a16:colId xmlns:a16="http://schemas.microsoft.com/office/drawing/2014/main" val="20002"/>
                    </a:ext>
                  </a:extLst>
                </a:gridCol>
              </a:tblGrid>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Technical Indicators</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Of AAPL</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Client A</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Client </a:t>
                      </a:r>
                      <a:r>
                        <a:rPr kumimoji="0" lang="en-US" altLang="zh-TW" sz="1800" u="none" strike="noStrike" cap="none" normalizeH="0" baseline="0" dirty="0">
                          <a:ln>
                            <a:noFill/>
                          </a:ln>
                          <a:effectLst/>
                          <a:latin typeface="+mn-lt"/>
                        </a:rPr>
                        <a:t>B</a:t>
                      </a: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B-Bands</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1"/>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CCI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2"/>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KDJ</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3"/>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MACD</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4"/>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OBV</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5"/>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RSI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6"/>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Overall Advice</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7"/>
                  </a:ext>
                </a:extLst>
              </a:tr>
            </a:tbl>
          </a:graphicData>
        </a:graphic>
      </p:graphicFrame>
      <p:sp>
        <p:nvSpPr>
          <p:cNvPr id="7" name="Arrow: Down 6">
            <a:extLst>
              <a:ext uri="{FF2B5EF4-FFF2-40B4-BE49-F238E27FC236}">
                <a16:creationId xmlns:a16="http://schemas.microsoft.com/office/drawing/2014/main" id="{8729CE55-9C8E-4065-A98A-BFACE28EAC15}"/>
              </a:ext>
            </a:extLst>
          </p:cNvPr>
          <p:cNvSpPr/>
          <p:nvPr/>
        </p:nvSpPr>
        <p:spPr>
          <a:xfrm>
            <a:off x="8761412" y="4625371"/>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TextBox 7">
            <a:extLst>
              <a:ext uri="{FF2B5EF4-FFF2-40B4-BE49-F238E27FC236}">
                <a16:creationId xmlns:a16="http://schemas.microsoft.com/office/drawing/2014/main" id="{54108110-0101-4CBB-9768-2E1C66F2C977}"/>
              </a:ext>
            </a:extLst>
          </p:cNvPr>
          <p:cNvSpPr txBox="1"/>
          <p:nvPr/>
        </p:nvSpPr>
        <p:spPr>
          <a:xfrm>
            <a:off x="9447212" y="4859805"/>
            <a:ext cx="1066800" cy="369332"/>
          </a:xfrm>
          <a:prstGeom prst="rect">
            <a:avLst/>
          </a:prstGeom>
          <a:noFill/>
          <a:ln>
            <a:solidFill>
              <a:schemeClr val="bg2"/>
            </a:solidFill>
          </a:ln>
        </p:spPr>
        <p:txBody>
          <a:bodyPr wrap="square" rtlCol="0" anchor="ctr" anchorCtr="1">
            <a:spAutoFit/>
          </a:bodyPr>
          <a:lstStyle/>
          <a:p>
            <a:r>
              <a:rPr lang="en-US" altLang="zh-TW" dirty="0"/>
              <a:t>Training</a:t>
            </a:r>
            <a:endParaRPr lang="en-HK" dirty="0"/>
          </a:p>
        </p:txBody>
      </p:sp>
      <p:sp>
        <p:nvSpPr>
          <p:cNvPr id="11" name="TextBox 10">
            <a:extLst>
              <a:ext uri="{FF2B5EF4-FFF2-40B4-BE49-F238E27FC236}">
                <a16:creationId xmlns:a16="http://schemas.microsoft.com/office/drawing/2014/main" id="{2569C38E-AADD-4284-A769-E1030E20D315}"/>
              </a:ext>
            </a:extLst>
          </p:cNvPr>
          <p:cNvSpPr txBox="1"/>
          <p:nvPr/>
        </p:nvSpPr>
        <p:spPr>
          <a:xfrm>
            <a:off x="11106455" y="2678668"/>
            <a:ext cx="1066800" cy="369332"/>
          </a:xfrm>
          <a:prstGeom prst="rect">
            <a:avLst/>
          </a:prstGeom>
          <a:noFill/>
          <a:ln>
            <a:noFill/>
          </a:ln>
        </p:spPr>
        <p:txBody>
          <a:bodyPr wrap="square" rtlCol="0" anchor="ctr" anchorCtr="1">
            <a:spAutoFit/>
          </a:bodyPr>
          <a:lstStyle/>
          <a:p>
            <a:r>
              <a:rPr lang="en-US" altLang="zh-TW" dirty="0"/>
              <a:t>……  </a:t>
            </a:r>
            <a:endParaRPr lang="en-HK" dirty="0"/>
          </a:p>
        </p:txBody>
      </p:sp>
      <p:sp>
        <p:nvSpPr>
          <p:cNvPr id="12" name="TextBox 11">
            <a:extLst>
              <a:ext uri="{FF2B5EF4-FFF2-40B4-BE49-F238E27FC236}">
                <a16:creationId xmlns:a16="http://schemas.microsoft.com/office/drawing/2014/main" id="{465671C4-8E84-473C-8C99-FE1FB261C36A}"/>
              </a:ext>
            </a:extLst>
          </p:cNvPr>
          <p:cNvSpPr txBox="1"/>
          <p:nvPr/>
        </p:nvSpPr>
        <p:spPr>
          <a:xfrm>
            <a:off x="7195721" y="5707823"/>
            <a:ext cx="3817181" cy="369332"/>
          </a:xfrm>
          <a:prstGeom prst="rect">
            <a:avLst/>
          </a:prstGeom>
          <a:noFill/>
          <a:ln>
            <a:solidFill>
              <a:schemeClr val="bg2"/>
            </a:solidFill>
          </a:ln>
        </p:spPr>
        <p:txBody>
          <a:bodyPr wrap="square" rtlCol="0" anchor="ctr" anchorCtr="1">
            <a:spAutoFit/>
          </a:bodyPr>
          <a:lstStyle/>
          <a:p>
            <a:r>
              <a:rPr lang="en-US" altLang="zh-TW" dirty="0"/>
              <a:t>More Accurate Investment Advice</a:t>
            </a:r>
            <a:endParaRPr lang="en-HK" dirty="0"/>
          </a:p>
        </p:txBody>
      </p:sp>
      <p:sp>
        <p:nvSpPr>
          <p:cNvPr id="3" name="TextBox 2">
            <a:extLst>
              <a:ext uri="{FF2B5EF4-FFF2-40B4-BE49-F238E27FC236}">
                <a16:creationId xmlns:a16="http://schemas.microsoft.com/office/drawing/2014/main" id="{7278877D-E0E8-4B56-AAD5-9CFA18DDE900}"/>
              </a:ext>
            </a:extLst>
          </p:cNvPr>
          <p:cNvSpPr txBox="1"/>
          <p:nvPr/>
        </p:nvSpPr>
        <p:spPr>
          <a:xfrm>
            <a:off x="5027612" y="4393168"/>
            <a:ext cx="3429000" cy="369332"/>
          </a:xfrm>
          <a:prstGeom prst="rect">
            <a:avLst/>
          </a:prstGeom>
          <a:noFill/>
          <a:ln>
            <a:noFill/>
          </a:ln>
        </p:spPr>
        <p:txBody>
          <a:bodyPr wrap="square" rtlCol="0" anchor="ctr" anchorCtr="1">
            <a:spAutoFit/>
          </a:bodyPr>
          <a:lstStyle/>
          <a:p>
            <a:r>
              <a:rPr lang="en-US" dirty="0"/>
              <a:t>* B: Buy S: Sell</a:t>
            </a:r>
            <a:endParaRPr lang="en-HK" dirty="0"/>
          </a:p>
        </p:txBody>
      </p:sp>
      <p:pic>
        <p:nvPicPr>
          <p:cNvPr id="10" name="Picture 9">
            <a:extLst>
              <a:ext uri="{FF2B5EF4-FFF2-40B4-BE49-F238E27FC236}">
                <a16:creationId xmlns:a16="http://schemas.microsoft.com/office/drawing/2014/main" id="{7B3223B6-22F2-4A55-A03B-0C29A6C6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3" y="4691490"/>
            <a:ext cx="6030691" cy="203266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383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5C7C3A-CE61-4209-BEA5-701CD7DE4119}"/>
                  </a:ext>
                </a:extLst>
              </p:cNvPr>
              <p:cNvSpPr/>
              <p:nvPr/>
            </p:nvSpPr>
            <p:spPr>
              <a:xfrm>
                <a:off x="354464" y="1492853"/>
                <a:ext cx="4343400" cy="13231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𝐸</m:t>
                      </m:r>
                      <m:d>
                        <m:dPr>
                          <m:ctrlPr>
                            <a:rPr lang="en-HK" sz="2400" i="1">
                              <a:solidFill>
                                <a:srgbClr val="FF0000"/>
                              </a:solidFill>
                              <a:latin typeface="Cambria Math" panose="02040503050406030204" pitchFamily="18" charset="0"/>
                            </a:rPr>
                          </m:ctrlPr>
                        </m:dPr>
                        <m:e>
                          <m:sSub>
                            <m:sSubPr>
                              <m:ctrlPr>
                                <a:rPr lang="en-HK"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𝑟</m:t>
                              </m:r>
                            </m:e>
                            <m:sub>
                              <m:r>
                                <a:rPr lang="en-US" sz="2400" i="1">
                                  <a:solidFill>
                                    <a:srgbClr val="FF0000"/>
                                  </a:solidFill>
                                  <a:latin typeface="Cambria Math" panose="02040503050406030204" pitchFamily="18" charset="0"/>
                                </a:rPr>
                                <m:t>𝑐</m:t>
                              </m:r>
                            </m:sub>
                          </m:sSub>
                        </m:e>
                      </m:d>
                      <m:r>
                        <a:rPr lang="en-US" sz="2400" i="1">
                          <a:latin typeface="Cambria Math" panose="02040503050406030204" pitchFamily="18" charset="0"/>
                        </a:rPr>
                        <m:t>=</m:t>
                      </m:r>
                      <m:r>
                        <a:rPr lang="en-US" sz="2400" i="1">
                          <a:latin typeface="Cambria Math" panose="02040503050406030204" pitchFamily="18" charset="0"/>
                        </a:rPr>
                        <m:t>𝑦𝐸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d>
                        <m:dPr>
                          <m:ctrlPr>
                            <a:rPr lang="en-HK"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oMath>
                  </m:oMathPara>
                </a14:m>
                <a:endParaRPr lang="en-HK" sz="2400" dirty="0"/>
              </a:p>
              <a:p>
                <a:pPr/>
                <a:br>
                  <a:rPr lang="en-HK" sz="2400" dirty="0"/>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𝐸</m:t>
                      </m:r>
                      <m:d>
                        <m:dPr>
                          <m:ctrlPr>
                            <a:rPr lang="en-HK" sz="2400" i="1">
                              <a:latin typeface="Cambria Math" panose="02040503050406030204" pitchFamily="18" charset="0"/>
                            </a:rPr>
                          </m:ctrlPr>
                        </m:dPr>
                        <m:e>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𝑝</m:t>
                              </m:r>
                            </m:sub>
                          </m:sSub>
                        </m:e>
                      </m:d>
                      <m:r>
                        <a:rPr lang="en-US" sz="2400" i="1">
                          <a:latin typeface="Cambria Math" panose="02040503050406030204" pitchFamily="18" charset="0"/>
                        </a:rPr>
                        <m:t>−</m:t>
                      </m:r>
                      <m:sSub>
                        <m:sSubPr>
                          <m:ctrlPr>
                            <a:rPr lang="en-HK"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𝑓</m:t>
                          </m:r>
                        </m:sub>
                      </m:sSub>
                      <m:r>
                        <a:rPr lang="en-US" sz="2400" i="1">
                          <a:latin typeface="Cambria Math" panose="02040503050406030204" pitchFamily="18" charset="0"/>
                        </a:rPr>
                        <m:t>]</m:t>
                      </m:r>
                    </m:oMath>
                  </m:oMathPara>
                </a14:m>
                <a:endParaRPr lang="en-HK" sz="2400" dirty="0"/>
              </a:p>
            </p:txBody>
          </p:sp>
        </mc:Choice>
        <mc:Fallback xmlns="">
          <p:sp>
            <p:nvSpPr>
              <p:cNvPr id="6" name="Rectangle 5">
                <a:extLst>
                  <a:ext uri="{FF2B5EF4-FFF2-40B4-BE49-F238E27FC236}">
                    <a16:creationId xmlns:a16="http://schemas.microsoft.com/office/drawing/2014/main" id="{895C7C3A-CE61-4209-BEA5-701CD7DE4119}"/>
                  </a:ext>
                </a:extLst>
              </p:cNvPr>
              <p:cNvSpPr>
                <a:spLocks noRot="1" noChangeAspect="1" noMove="1" noResize="1" noEditPoints="1" noAdjustHandles="1" noChangeArrowheads="1" noChangeShapeType="1" noTextEdit="1"/>
              </p:cNvSpPr>
              <p:nvPr/>
            </p:nvSpPr>
            <p:spPr>
              <a:xfrm>
                <a:off x="354464" y="1492853"/>
                <a:ext cx="4343400" cy="1323183"/>
              </a:xfrm>
              <a:prstGeom prst="rect">
                <a:avLst/>
              </a:prstGeom>
              <a:blipFill>
                <a:blip r:embed="rId2"/>
                <a:stretch>
                  <a:fillRect/>
                </a:stretch>
              </a:blipFill>
            </p:spPr>
            <p:txBody>
              <a:bodyPr/>
              <a:lstStyle/>
              <a:p>
                <a:r>
                  <a:rPr lang="en-HK">
                    <a:noFill/>
                  </a:rPr>
                  <a:t> </a:t>
                </a:r>
              </a:p>
            </p:txBody>
          </p:sp>
        </mc:Fallback>
      </mc:AlternateContent>
      <p:grpSp>
        <p:nvGrpSpPr>
          <p:cNvPr id="13" name="Group 12">
            <a:extLst>
              <a:ext uri="{FF2B5EF4-FFF2-40B4-BE49-F238E27FC236}">
                <a16:creationId xmlns:a16="http://schemas.microsoft.com/office/drawing/2014/main" id="{074F14F3-A34C-416B-B491-CFEB22C52F9D}"/>
              </a:ext>
            </a:extLst>
          </p:cNvPr>
          <p:cNvGrpSpPr/>
          <p:nvPr/>
        </p:nvGrpSpPr>
        <p:grpSpPr>
          <a:xfrm>
            <a:off x="5637212" y="533400"/>
            <a:ext cx="6405366" cy="5906239"/>
            <a:chOff x="5099246" y="1066800"/>
            <a:chExt cx="6735115" cy="5296639"/>
          </a:xfrm>
        </p:grpSpPr>
        <p:grpSp>
          <p:nvGrpSpPr>
            <p:cNvPr id="5" name="Group 4">
              <a:extLst>
                <a:ext uri="{FF2B5EF4-FFF2-40B4-BE49-F238E27FC236}">
                  <a16:creationId xmlns:a16="http://schemas.microsoft.com/office/drawing/2014/main" id="{21B3AF01-6DE3-41AF-B793-B125A8BFB8AC}"/>
                </a:ext>
              </a:extLst>
            </p:cNvPr>
            <p:cNvGrpSpPr/>
            <p:nvPr/>
          </p:nvGrpSpPr>
          <p:grpSpPr>
            <a:xfrm>
              <a:off x="5099246" y="1066800"/>
              <a:ext cx="6735115" cy="5296639"/>
              <a:chOff x="4341812" y="914400"/>
              <a:chExt cx="6735115" cy="5296639"/>
            </a:xfrm>
          </p:grpSpPr>
          <p:pic>
            <p:nvPicPr>
              <p:cNvPr id="3" name="Picture 2">
                <a:extLst>
                  <a:ext uri="{FF2B5EF4-FFF2-40B4-BE49-F238E27FC236}">
                    <a16:creationId xmlns:a16="http://schemas.microsoft.com/office/drawing/2014/main" id="{E6CA0277-D413-4210-AC63-967339D2A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914400"/>
                <a:ext cx="6735115" cy="5296639"/>
              </a:xfrm>
              <a:prstGeom prst="rect">
                <a:avLst/>
              </a:prstGeom>
            </p:spPr>
          </p:pic>
          <p:sp>
            <p:nvSpPr>
              <p:cNvPr id="19" name="TextBox 18">
                <a:extLst>
                  <a:ext uri="{FF2B5EF4-FFF2-40B4-BE49-F238E27FC236}">
                    <a16:creationId xmlns:a16="http://schemas.microsoft.com/office/drawing/2014/main" id="{27511C6B-0BA0-4177-BA49-4464F90A7426}"/>
                  </a:ext>
                </a:extLst>
              </p:cNvPr>
              <p:cNvSpPr txBox="1"/>
              <p:nvPr/>
            </p:nvSpPr>
            <p:spPr>
              <a:xfrm>
                <a:off x="4341813" y="2209799"/>
                <a:ext cx="1981200" cy="4001240"/>
              </a:xfrm>
              <a:prstGeom prst="rect">
                <a:avLst/>
              </a:prstGeom>
              <a:solidFill>
                <a:schemeClr val="bg1"/>
              </a:solidFill>
              <a:ln>
                <a:noFill/>
              </a:ln>
            </p:spPr>
            <p:txBody>
              <a:bodyPr wrap="square" rtlCol="0" anchor="ctr" anchorCtr="1">
                <a:spAutoFit/>
              </a:bodyPr>
              <a:lstStyle/>
              <a:p>
                <a:endParaRPr lang="en-HK" dirty="0"/>
              </a:p>
            </p:txBody>
          </p:sp>
        </p:grpSp>
        <p:sp>
          <p:nvSpPr>
            <p:cNvPr id="10" name="TextBox 9">
              <a:extLst>
                <a:ext uri="{FF2B5EF4-FFF2-40B4-BE49-F238E27FC236}">
                  <a16:creationId xmlns:a16="http://schemas.microsoft.com/office/drawing/2014/main" id="{D65FBC37-923E-4A43-BCE3-7A7F02D9F76A}"/>
                </a:ext>
              </a:extLst>
            </p:cNvPr>
            <p:cNvSpPr txBox="1"/>
            <p:nvPr/>
          </p:nvSpPr>
          <p:spPr>
            <a:xfrm>
              <a:off x="8685212" y="1872734"/>
              <a:ext cx="304800" cy="369332"/>
            </a:xfrm>
            <a:prstGeom prst="rect">
              <a:avLst/>
            </a:prstGeom>
            <a:noFill/>
            <a:ln>
              <a:noFill/>
            </a:ln>
          </p:spPr>
          <p:txBody>
            <a:bodyPr wrap="square" rtlCol="0" anchor="ctr" anchorCtr="1">
              <a:spAutoFit/>
            </a:bodyPr>
            <a:lstStyle/>
            <a:p>
              <a:r>
                <a:rPr lang="en-US" dirty="0">
                  <a:solidFill>
                    <a:srgbClr val="FF0000"/>
                  </a:solidFill>
                </a:rPr>
                <a:t>y</a:t>
              </a:r>
              <a:endParaRPr lang="en-HK" dirty="0">
                <a:solidFill>
                  <a:srgbClr val="FF0000"/>
                </a:solidFill>
              </a:endParaRPr>
            </a:p>
          </p:txBody>
        </p:sp>
        <p:sp>
          <p:nvSpPr>
            <p:cNvPr id="20" name="TextBox 19">
              <a:extLst>
                <a:ext uri="{FF2B5EF4-FFF2-40B4-BE49-F238E27FC236}">
                  <a16:creationId xmlns:a16="http://schemas.microsoft.com/office/drawing/2014/main" id="{D3C09A7F-54F0-464F-888D-BD3BAAB12A35}"/>
                </a:ext>
              </a:extLst>
            </p:cNvPr>
            <p:cNvSpPr txBox="1"/>
            <p:nvPr/>
          </p:nvSpPr>
          <p:spPr>
            <a:xfrm>
              <a:off x="8466803" y="5334000"/>
              <a:ext cx="609600" cy="369332"/>
            </a:xfrm>
            <a:prstGeom prst="rect">
              <a:avLst/>
            </a:prstGeom>
            <a:noFill/>
            <a:ln>
              <a:noFill/>
            </a:ln>
          </p:spPr>
          <p:txBody>
            <a:bodyPr wrap="square" rtlCol="0" anchor="ctr" anchorCtr="1">
              <a:spAutoFit/>
            </a:bodyPr>
            <a:lstStyle/>
            <a:p>
              <a:r>
                <a:rPr lang="en-US" dirty="0">
                  <a:solidFill>
                    <a:srgbClr val="FF0000"/>
                  </a:solidFill>
                </a:rPr>
                <a:t>1-y</a:t>
              </a:r>
              <a:endParaRPr lang="en-HK" dirty="0">
                <a:solidFill>
                  <a:srgbClr val="FF0000"/>
                </a:solidFill>
              </a:endParaRPr>
            </a:p>
          </p:txBody>
        </p:sp>
      </p:grpSp>
      <p:sp>
        <p:nvSpPr>
          <p:cNvPr id="21" name="Rectangle 20">
            <a:extLst>
              <a:ext uri="{FF2B5EF4-FFF2-40B4-BE49-F238E27FC236}">
                <a16:creationId xmlns:a16="http://schemas.microsoft.com/office/drawing/2014/main" id="{36485912-6DB9-4960-ABD2-8193E57A34B1}"/>
              </a:ext>
            </a:extLst>
          </p:cNvPr>
          <p:cNvSpPr/>
          <p:nvPr/>
        </p:nvSpPr>
        <p:spPr>
          <a:xfrm>
            <a:off x="249277" y="5544110"/>
            <a:ext cx="6092825" cy="1200329"/>
          </a:xfrm>
          <a:prstGeom prst="rect">
            <a:avLst/>
          </a:prstGeom>
        </p:spPr>
        <p:txBody>
          <a:bodyPr>
            <a:spAutoFit/>
          </a:bodyPr>
          <a:lstStyle/>
          <a:p>
            <a:r>
              <a:rPr lang="en-HK" dirty="0"/>
              <a:t>Treasuries (especially T-bills) are considered to be risk-free because they are backed by the U.S. government. Because they are so safe, the return on risk-free assets is very close to the current interest rate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D509C5-B7BA-4449-A897-037115F82681}"/>
                  </a:ext>
                </a:extLst>
              </p:cNvPr>
              <p:cNvSpPr/>
              <p:nvPr/>
            </p:nvSpPr>
            <p:spPr>
              <a:xfrm>
                <a:off x="146247" y="3204767"/>
                <a:ext cx="5643365" cy="16895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HK" sz="2400" i="1" smtClean="0">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𝑐</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r>
                            <a:rPr lang="en-HK" sz="2400" i="1">
                              <a:latin typeface="Cambria Math" panose="02040503050406030204" pitchFamily="18" charset="0"/>
                            </a:rPr>
                            <m:t>𝑦</m:t>
                          </m:r>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𝑃</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r>
                        <a:rPr lang="en-HK" sz="2400" i="0">
                          <a:latin typeface="Cambria Math" panose="02040503050406030204" pitchFamily="18" charset="0"/>
                        </a:rPr>
                        <m:t>+2</m:t>
                      </m:r>
                      <m:r>
                        <a:rPr lang="en-HK" sz="2400" i="1">
                          <a:latin typeface="Cambria Math" panose="02040503050406030204" pitchFamily="18" charset="0"/>
                        </a:rPr>
                        <m:t>𝑦</m:t>
                      </m:r>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𝑃𝑓</m:t>
                          </m:r>
                        </m:sub>
                      </m:sSub>
                      <m:r>
                        <a:rPr lang="en-HK" sz="2400" i="0">
                          <a:latin typeface="Cambria Math" panose="02040503050406030204" pitchFamily="18" charset="0"/>
                        </a:rPr>
                        <m:t>,  </m:t>
                      </m:r>
                      <m:r>
                        <a:rPr lang="en-HK" sz="2400" i="1">
                          <a:latin typeface="Cambria Math" panose="02040503050406030204" pitchFamily="18" charset="0"/>
                        </a:rPr>
                        <m:t>𝑤h𝑒𝑟𝑒</m:t>
                      </m:r>
                      <m:r>
                        <a:rPr lang="en-HK" sz="2400" i="0">
                          <a:latin typeface="Cambria Math" panose="02040503050406030204" pitchFamily="18" charset="0"/>
                        </a:rPr>
                        <m:t> </m:t>
                      </m:r>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sSub>
                        <m:sSubPr>
                          <m:ctrlPr>
                            <a:rPr lang="en-HK" sz="2400" i="1">
                              <a:latin typeface="Cambria Math" panose="02040503050406030204" pitchFamily="18" charset="0"/>
                            </a:rPr>
                          </m:ctrlPr>
                        </m:sSubPr>
                        <m:e>
                          <m:r>
                            <a:rPr lang="en-HK" sz="2400" i="0">
                              <a:latin typeface="Cambria Math" panose="02040503050406030204" pitchFamily="18" charset="0"/>
                            </a:rPr>
                            <m:t>=0=</m:t>
                          </m:r>
                          <m:r>
                            <a:rPr lang="en-HK" sz="2400" i="1">
                              <a:latin typeface="Cambria Math" panose="02040503050406030204" pitchFamily="18" charset="0"/>
                            </a:rPr>
                            <m:t>𝜎</m:t>
                          </m:r>
                        </m:e>
                        <m:sub>
                          <m:r>
                            <a:rPr lang="en-HK" sz="2400" i="1">
                              <a:latin typeface="Cambria Math" panose="02040503050406030204" pitchFamily="18" charset="0"/>
                            </a:rPr>
                            <m:t>𝑃𝑓</m:t>
                          </m:r>
                        </m:sub>
                      </m:sSub>
                    </m:oMath>
                  </m:oMathPara>
                </a14:m>
                <a:endParaRPr lang="en-US" sz="2400" i="1" dirty="0">
                  <a:latin typeface="Cambria Math" panose="02040503050406030204" pitchFamily="18" charset="0"/>
                </a:endParaRPr>
              </a:p>
              <a:p>
                <a:endParaRPr lang="en-HK"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𝑐</m:t>
                          </m:r>
                        </m:sub>
                      </m:sSub>
                      <m:r>
                        <a:rPr lang="en-HK" sz="2400" i="0">
                          <a:latin typeface="Cambria Math" panose="02040503050406030204" pitchFamily="18" charset="0"/>
                        </a:rPr>
                        <m:t>=</m:t>
                      </m:r>
                      <m:r>
                        <a:rPr lang="en-HK" sz="2400" i="1">
                          <a:latin typeface="Cambria Math" panose="02040503050406030204" pitchFamily="18" charset="0"/>
                        </a:rPr>
                        <m:t>𝑦</m:t>
                      </m:r>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m:t>
                          </m:r>
                        </m:sub>
                      </m:sSub>
                    </m:oMath>
                  </m:oMathPara>
                </a14:m>
                <a:endParaRPr lang="en-HK" sz="2400" dirty="0"/>
              </a:p>
            </p:txBody>
          </p:sp>
        </mc:Choice>
        <mc:Fallback xmlns="">
          <p:sp>
            <p:nvSpPr>
              <p:cNvPr id="22" name="Rectangle 21">
                <a:extLst>
                  <a:ext uri="{FF2B5EF4-FFF2-40B4-BE49-F238E27FC236}">
                    <a16:creationId xmlns:a16="http://schemas.microsoft.com/office/drawing/2014/main" id="{62D509C5-B7BA-4449-A897-037115F82681}"/>
                  </a:ext>
                </a:extLst>
              </p:cNvPr>
              <p:cNvSpPr>
                <a:spLocks noRot="1" noChangeAspect="1" noMove="1" noResize="1" noEditPoints="1" noAdjustHandles="1" noChangeArrowheads="1" noChangeShapeType="1" noTextEdit="1"/>
              </p:cNvSpPr>
              <p:nvPr/>
            </p:nvSpPr>
            <p:spPr>
              <a:xfrm>
                <a:off x="146247" y="3204767"/>
                <a:ext cx="5643365" cy="1689565"/>
              </a:xfrm>
              <a:prstGeom prst="rect">
                <a:avLst/>
              </a:prstGeom>
              <a:blipFill>
                <a:blip r:embed="rId4"/>
                <a:stretch>
                  <a:fillRect b="-1805"/>
                </a:stretch>
              </a:blipFill>
            </p:spPr>
            <p:txBody>
              <a:bodyPr/>
              <a:lstStyle/>
              <a:p>
                <a:r>
                  <a:rPr lang="en-HK">
                    <a:noFill/>
                  </a:rPr>
                  <a:t> </a:t>
                </a:r>
              </a:p>
            </p:txBody>
          </p:sp>
        </mc:Fallback>
      </mc:AlternateContent>
    </p:spTree>
    <p:extLst>
      <p:ext uri="{BB962C8B-B14F-4D97-AF65-F5344CB8AC3E}">
        <p14:creationId xmlns:p14="http://schemas.microsoft.com/office/powerpoint/2010/main" val="32100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5435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 (Cont’d)</a:t>
            </a:r>
          </a:p>
        </p:txBody>
      </p:sp>
      <p:pic>
        <p:nvPicPr>
          <p:cNvPr id="8" name="Picture 7">
            <a:extLst>
              <a:ext uri="{FF2B5EF4-FFF2-40B4-BE49-F238E27FC236}">
                <a16:creationId xmlns:a16="http://schemas.microsoft.com/office/drawing/2014/main" id="{E58F7810-A48F-40D1-A450-315660B8E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78" y="1150492"/>
            <a:ext cx="11456034" cy="557290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53702B9-4DB8-4579-9D8B-07B03318B187}"/>
                  </a:ext>
                </a:extLst>
              </p:cNvPr>
              <p:cNvSpPr/>
              <p:nvPr/>
            </p:nvSpPr>
            <p:spPr>
              <a:xfrm>
                <a:off x="5942012" y="178303"/>
                <a:ext cx="5519331"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𝑃</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num>
                        <m:den>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den>
                      </m:f>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HK" i="0">
                                  <a:latin typeface="Cambria Math" panose="02040503050406030204" pitchFamily="18" charset="0"/>
                                </a:rPr>
                                <m:t>&amp;</m:t>
                              </m:r>
                              <m:d>
                                <m:dPr>
                                  <m:begChr m:val=""/>
                                  <m:endChr m:val="]"/>
                                  <m:ctrlPr>
                                    <a:rPr lang="en-HK" i="1">
                                      <a:latin typeface="Cambria Math" panose="02040503050406030204" pitchFamily="18" charset="0"/>
                                    </a:rPr>
                                  </m:ctrlPr>
                                </m:dP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r>
                                    <a:rPr lang="en-HK" i="1">
                                      <a:latin typeface="Cambria Math" panose="02040503050406030204" pitchFamily="18" charset="0"/>
                                    </a:rPr>
                                    <m:t>𝑦</m:t>
                                  </m:r>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𝑝</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e>
                              </m:d>
                            </m:e>
                            <m:e>
                              <m:r>
                                <a:rPr lang="en-HK" i="0">
                                  <a:latin typeface="Cambria Math" panose="02040503050406030204" pitchFamily="18" charset="0"/>
                                </a:rPr>
                                <m:t>&amp;</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r>
                                <a:rPr lang="en-HK" i="0">
                                  <a:latin typeface="Cambria Math" panose="02040503050406030204" pitchFamily="18" charset="0"/>
                                </a:rPr>
                                <m:t>=</m:t>
                              </m:r>
                              <m:r>
                                <a:rPr lang="en-HK" i="1">
                                  <a:latin typeface="Cambria Math" panose="02040503050406030204" pitchFamily="18" charset="0"/>
                                </a:rPr>
                                <m:t>𝑦</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e>
                          </m:eqArr>
                        </m:e>
                      </m:d>
                    </m:oMath>
                  </m:oMathPara>
                </a14:m>
                <a:endParaRPr lang="en-HK" dirty="0"/>
              </a:p>
            </p:txBody>
          </p:sp>
        </mc:Choice>
        <mc:Fallback xmlns="">
          <p:sp>
            <p:nvSpPr>
              <p:cNvPr id="11" name="Rectangle 10">
                <a:extLst>
                  <a:ext uri="{FF2B5EF4-FFF2-40B4-BE49-F238E27FC236}">
                    <a16:creationId xmlns:a16="http://schemas.microsoft.com/office/drawing/2014/main" id="{753702B9-4DB8-4579-9D8B-07B03318B187}"/>
                  </a:ext>
                </a:extLst>
              </p:cNvPr>
              <p:cNvSpPr>
                <a:spLocks noRot="1" noChangeAspect="1" noMove="1" noResize="1" noEditPoints="1" noAdjustHandles="1" noChangeArrowheads="1" noChangeShapeType="1" noTextEdit="1"/>
              </p:cNvSpPr>
              <p:nvPr/>
            </p:nvSpPr>
            <p:spPr>
              <a:xfrm>
                <a:off x="5942012" y="178303"/>
                <a:ext cx="5519331" cy="710194"/>
              </a:xfrm>
              <a:prstGeom prst="rect">
                <a:avLst/>
              </a:prstGeom>
              <a:blipFill>
                <a:blip r:embed="rId3"/>
                <a:stretch>
                  <a:fillRect/>
                </a:stretch>
              </a:blipFill>
            </p:spPr>
            <p:txBody>
              <a:bodyPr/>
              <a:lstStyle/>
              <a:p>
                <a:r>
                  <a:rPr lang="en-HK">
                    <a:noFill/>
                  </a:rPr>
                  <a:t> </a:t>
                </a:r>
              </a:p>
            </p:txBody>
          </p:sp>
        </mc:Fallback>
      </mc:AlternateContent>
      <p:cxnSp>
        <p:nvCxnSpPr>
          <p:cNvPr id="16" name="Straight Connector 15">
            <a:extLst>
              <a:ext uri="{FF2B5EF4-FFF2-40B4-BE49-F238E27FC236}">
                <a16:creationId xmlns:a16="http://schemas.microsoft.com/office/drawing/2014/main" id="{B5A5FCA0-8009-426B-9555-E3B7ABF6F480}"/>
              </a:ext>
            </a:extLst>
          </p:cNvPr>
          <p:cNvCxnSpPr>
            <a:cxnSpLocks/>
          </p:cNvCxnSpPr>
          <p:nvPr/>
        </p:nvCxnSpPr>
        <p:spPr>
          <a:xfrm flipV="1">
            <a:off x="6399212" y="3429000"/>
            <a:ext cx="4876800" cy="83820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066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48255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a:t>
            </a:r>
          </a:p>
        </p:txBody>
      </p:sp>
      <p:pic>
        <p:nvPicPr>
          <p:cNvPr id="3" name="Picture 2">
            <a:extLst>
              <a:ext uri="{FF2B5EF4-FFF2-40B4-BE49-F238E27FC236}">
                <a16:creationId xmlns:a16="http://schemas.microsoft.com/office/drawing/2014/main" id="{35D728E5-1109-4FE6-80D9-4E17BCB2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42" y="1219200"/>
            <a:ext cx="9602540" cy="5410955"/>
          </a:xfrm>
          <a:prstGeom prst="rect">
            <a:avLst/>
          </a:prstGeom>
        </p:spPr>
      </p:pic>
    </p:spTree>
    <p:extLst>
      <p:ext uri="{BB962C8B-B14F-4D97-AF65-F5344CB8AC3E}">
        <p14:creationId xmlns:p14="http://schemas.microsoft.com/office/powerpoint/2010/main" val="35683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197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4" name="Picture 3">
            <a:extLst>
              <a:ext uri="{FF2B5EF4-FFF2-40B4-BE49-F238E27FC236}">
                <a16:creationId xmlns:a16="http://schemas.microsoft.com/office/drawing/2014/main" id="{F949F425-AEE0-4E58-B040-1BC9D07C8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64" y="1143000"/>
            <a:ext cx="11531148" cy="5562600"/>
          </a:xfrm>
          <a:prstGeom prst="rect">
            <a:avLst/>
          </a:prstGeom>
        </p:spPr>
      </p:pic>
    </p:spTree>
    <p:extLst>
      <p:ext uri="{BB962C8B-B14F-4D97-AF65-F5344CB8AC3E}">
        <p14:creationId xmlns:p14="http://schemas.microsoft.com/office/powerpoint/2010/main" val="2306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5358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Complete Portfolio</a:t>
            </a:r>
          </a:p>
        </p:txBody>
      </p:sp>
      <p:pic>
        <p:nvPicPr>
          <p:cNvPr id="3" name="Picture 2">
            <a:extLst>
              <a:ext uri="{FF2B5EF4-FFF2-40B4-BE49-F238E27FC236}">
                <a16:creationId xmlns:a16="http://schemas.microsoft.com/office/drawing/2014/main" id="{4472F05D-F3FA-4C4C-A7F2-61D5D512A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143000"/>
            <a:ext cx="9231013" cy="5487166"/>
          </a:xfrm>
          <a:prstGeom prst="rect">
            <a:avLst/>
          </a:prstGeom>
        </p:spPr>
      </p:pic>
    </p:spTree>
    <p:extLst>
      <p:ext uri="{BB962C8B-B14F-4D97-AF65-F5344CB8AC3E}">
        <p14:creationId xmlns:p14="http://schemas.microsoft.com/office/powerpoint/2010/main" val="19297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3758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Stochastic Calculus</a:t>
            </a:r>
          </a:p>
        </p:txBody>
      </p:sp>
      <p:pic>
        <p:nvPicPr>
          <p:cNvPr id="4" name="Picture 3">
            <a:extLst>
              <a:ext uri="{FF2B5EF4-FFF2-40B4-BE49-F238E27FC236}">
                <a16:creationId xmlns:a16="http://schemas.microsoft.com/office/drawing/2014/main" id="{D39F0B32-E38B-4269-89B9-7337685A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600200"/>
            <a:ext cx="4201111" cy="4505954"/>
          </a:xfrm>
          <a:prstGeom prst="rect">
            <a:avLst/>
          </a:prstGeom>
        </p:spPr>
      </p:pic>
      <p:pic>
        <p:nvPicPr>
          <p:cNvPr id="6" name="Picture 5">
            <a:extLst>
              <a:ext uri="{FF2B5EF4-FFF2-40B4-BE49-F238E27FC236}">
                <a16:creationId xmlns:a16="http://schemas.microsoft.com/office/drawing/2014/main" id="{3761C97A-E3B6-474F-A937-2F597134B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600200"/>
            <a:ext cx="4458322" cy="3000794"/>
          </a:xfrm>
          <a:prstGeom prst="rect">
            <a:avLst/>
          </a:prstGeom>
        </p:spPr>
      </p:pic>
    </p:spTree>
    <p:extLst>
      <p:ext uri="{BB962C8B-B14F-4D97-AF65-F5344CB8AC3E}">
        <p14:creationId xmlns:p14="http://schemas.microsoft.com/office/powerpoint/2010/main" val="77137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FC2F2F-F0F6-4B14-840D-CCAF4AA76FDF}"/>
              </a:ext>
            </a:extLst>
          </p:cNvPr>
          <p:cNvSpPr>
            <a:spLocks noGrp="1"/>
          </p:cNvSpPr>
          <p:nvPr>
            <p:ph type="title"/>
          </p:nvPr>
        </p:nvSpPr>
        <p:spPr>
          <a:xfrm>
            <a:off x="74612" y="1600200"/>
            <a:ext cx="2194116" cy="1278329"/>
          </a:xfrm>
          <a:effectLst>
            <a:glow rad="152400">
              <a:srgbClr val="FF0000">
                <a:alpha val="40000"/>
              </a:srgbClr>
            </a:glow>
          </a:effectLst>
        </p:spPr>
        <p:txBody>
          <a:bodyPr>
            <a:normAutofit fontScale="90000"/>
          </a:bodyPr>
          <a:lstStyle/>
          <a:p>
            <a:r>
              <a:rPr lang="en-US" b="1" dirty="0">
                <a:solidFill>
                  <a:schemeClr val="tx1"/>
                </a:solidFill>
              </a:rPr>
              <a:t>Bollinger </a:t>
            </a:r>
            <a:br>
              <a:rPr lang="en-US" b="1" dirty="0">
                <a:solidFill>
                  <a:schemeClr val="tx1"/>
                </a:solidFill>
              </a:rPr>
            </a:br>
            <a:r>
              <a:rPr lang="en-US" b="1" dirty="0">
                <a:solidFill>
                  <a:schemeClr val="tx1"/>
                </a:solidFill>
              </a:rPr>
              <a:t>Bands –</a:t>
            </a:r>
            <a:br>
              <a:rPr lang="en-US" b="1" dirty="0">
                <a:solidFill>
                  <a:schemeClr val="tx1"/>
                </a:solidFill>
              </a:rPr>
            </a:br>
            <a:r>
              <a:rPr lang="en-US" b="1" dirty="0" err="1">
                <a:solidFill>
                  <a:schemeClr val="tx1"/>
                </a:solidFill>
              </a:rPr>
              <a:t>BBands</a:t>
            </a:r>
            <a:endParaRPr lang="en-US" b="1" dirty="0">
              <a:solidFill>
                <a:schemeClr val="tx1"/>
              </a:solidFill>
            </a:endParaRPr>
          </a:p>
        </p:txBody>
      </p:sp>
      <p:pic>
        <p:nvPicPr>
          <p:cNvPr id="9" name="Picture 8">
            <a:extLst>
              <a:ext uri="{FF2B5EF4-FFF2-40B4-BE49-F238E27FC236}">
                <a16:creationId xmlns:a16="http://schemas.microsoft.com/office/drawing/2014/main" id="{8E4D357C-51DC-408F-B451-3FC347BF6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5" y="4495800"/>
            <a:ext cx="5325218" cy="2314898"/>
          </a:xfrm>
          <a:prstGeom prst="rect">
            <a:avLst/>
          </a:prstGeom>
        </p:spPr>
      </p:pic>
      <p:pic>
        <p:nvPicPr>
          <p:cNvPr id="3" name="Picture 2">
            <a:extLst>
              <a:ext uri="{FF2B5EF4-FFF2-40B4-BE49-F238E27FC236}">
                <a16:creationId xmlns:a16="http://schemas.microsoft.com/office/drawing/2014/main" id="{CDE0CC41-7343-45B7-BD07-64F9D6ECE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971" y="118258"/>
            <a:ext cx="9802223" cy="4834742"/>
          </a:xfrm>
          <a:prstGeom prst="rect">
            <a:avLst/>
          </a:prstGeom>
        </p:spPr>
      </p:pic>
    </p:spTree>
    <p:extLst>
      <p:ext uri="{BB962C8B-B14F-4D97-AF65-F5344CB8AC3E}">
        <p14:creationId xmlns:p14="http://schemas.microsoft.com/office/powerpoint/2010/main" val="15592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037065" y="152400"/>
            <a:ext cx="6114693" cy="609600"/>
          </a:xfrm>
        </p:spPr>
        <p:txBody>
          <a:bodyPr>
            <a:normAutofit fontScale="90000"/>
          </a:bodyPr>
          <a:lstStyle/>
          <a:p>
            <a:r>
              <a:rPr lang="en-US" b="1" dirty="0">
                <a:solidFill>
                  <a:schemeClr val="tx1"/>
                </a:solidFill>
              </a:rPr>
              <a:t>Commodity Channel Index - CCI</a:t>
            </a:r>
          </a:p>
        </p:txBody>
      </p:sp>
      <p:pic>
        <p:nvPicPr>
          <p:cNvPr id="7" name="Picture 6">
            <a:extLst>
              <a:ext uri="{FF2B5EF4-FFF2-40B4-BE49-F238E27FC236}">
                <a16:creationId xmlns:a16="http://schemas.microsoft.com/office/drawing/2014/main" id="{FFEDE382-9F46-476D-BCB5-59481860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914400"/>
            <a:ext cx="11809412" cy="5824747"/>
          </a:xfrm>
          <a:prstGeom prst="rect">
            <a:avLst/>
          </a:prstGeom>
        </p:spPr>
      </p:pic>
    </p:spTree>
    <p:extLst>
      <p:ext uri="{BB962C8B-B14F-4D97-AF65-F5344CB8AC3E}">
        <p14:creationId xmlns:p14="http://schemas.microsoft.com/office/powerpoint/2010/main" val="21383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1824875" y="152400"/>
            <a:ext cx="8539074" cy="609600"/>
          </a:xfrm>
        </p:spPr>
        <p:txBody>
          <a:bodyPr>
            <a:normAutofit fontScale="90000"/>
          </a:bodyPr>
          <a:lstStyle/>
          <a:p>
            <a:r>
              <a:rPr lang="en-US" b="1" dirty="0">
                <a:solidFill>
                  <a:schemeClr val="tx1"/>
                </a:solidFill>
              </a:rPr>
              <a:t>(Slow) Stochastic Oscillator with J Line - KDJ</a:t>
            </a:r>
          </a:p>
        </p:txBody>
      </p:sp>
      <p:pic>
        <p:nvPicPr>
          <p:cNvPr id="3" name="Picture 2">
            <a:extLst>
              <a:ext uri="{FF2B5EF4-FFF2-40B4-BE49-F238E27FC236}">
                <a16:creationId xmlns:a16="http://schemas.microsoft.com/office/drawing/2014/main" id="{2550654F-A36F-4CFA-B555-D1E4D57C8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91340"/>
            <a:ext cx="11809412" cy="5824746"/>
          </a:xfrm>
          <a:prstGeom prst="rect">
            <a:avLst/>
          </a:prstGeom>
        </p:spPr>
      </p:pic>
    </p:spTree>
    <p:extLst>
      <p:ext uri="{BB962C8B-B14F-4D97-AF65-F5344CB8AC3E}">
        <p14:creationId xmlns:p14="http://schemas.microsoft.com/office/powerpoint/2010/main" val="15660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TM16401371[[fn=Atlas]]</Template>
  <TotalTime>1840</TotalTime>
  <Words>1551</Words>
  <Application>Microsoft Office PowerPoint</Application>
  <PresentationFormat>Custom</PresentationFormat>
  <Paragraphs>263</Paragraphs>
  <Slides>65</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6" baseType="lpstr">
      <vt:lpstr>Calibri (Body)</vt:lpstr>
      <vt:lpstr>DengXian</vt:lpstr>
      <vt:lpstr>新細明體</vt:lpstr>
      <vt:lpstr>Arial</vt:lpstr>
      <vt:lpstr>Calibri</vt:lpstr>
      <vt:lpstr>Cambria</vt:lpstr>
      <vt:lpstr>Cambria Math</vt:lpstr>
      <vt:lpstr>Corbel</vt:lpstr>
      <vt:lpstr>Times New Roman</vt:lpstr>
      <vt:lpstr>Sales presentation on product or service</vt:lpstr>
      <vt:lpstr>Worksheet</vt:lpstr>
      <vt:lpstr>Investment Information Feed System</vt:lpstr>
      <vt:lpstr>Objectives</vt:lpstr>
      <vt:lpstr>Use Case Diagram</vt:lpstr>
      <vt:lpstr>Methodology</vt:lpstr>
      <vt:lpstr>Technical Analysis</vt:lpstr>
      <vt:lpstr>PowerPoint Presentation</vt:lpstr>
      <vt:lpstr>Bollinger  Bands – BBands</vt:lpstr>
      <vt:lpstr>Commodity Channel Index - CCI</vt:lpstr>
      <vt:lpstr>(Slow) Stochastic Oscillator with J Line - KDJ</vt:lpstr>
      <vt:lpstr>Moving Average Convergence/Divergence MACD</vt:lpstr>
      <vt:lpstr>On Balance Volume - OBV</vt:lpstr>
      <vt:lpstr>Parabolic Stop And Reverse - PSAR</vt:lpstr>
      <vt:lpstr>Relative Strength Index - RSI</vt:lpstr>
      <vt:lpstr>PowerPoint Presentation</vt:lpstr>
      <vt:lpstr>PowerPoint Presentation</vt:lpstr>
      <vt:lpstr>PowerPoint Presentation</vt:lpstr>
      <vt:lpstr>Market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Assets Management</vt:lpstr>
      <vt:lpstr>PowerPoint Presentation</vt:lpstr>
      <vt:lpstr>PowerPoint Presentation</vt:lpstr>
      <vt:lpstr>PowerPoint Presentation</vt:lpstr>
      <vt:lpstr>PowerPoint Presentation</vt:lpstr>
      <vt:lpstr>PowerPoint Presentation</vt:lpstr>
      <vt:lpstr>Appendix Technical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Modern Portfolio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Information Feed System</dc:title>
  <dc:creator>jay siu</dc:creator>
  <cp:lastModifiedBy>jay siu</cp:lastModifiedBy>
  <cp:revision>140</cp:revision>
  <dcterms:created xsi:type="dcterms:W3CDTF">2018-07-31T02:41:36Z</dcterms:created>
  <dcterms:modified xsi:type="dcterms:W3CDTF">2018-09-04T09:39:49Z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